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1"/>
  </p:sldMasterIdLst>
  <p:sldIdLst>
    <p:sldId id="297" r:id="rId2"/>
    <p:sldId id="307" r:id="rId3"/>
    <p:sldId id="308" r:id="rId4"/>
    <p:sldId id="309" r:id="rId5"/>
    <p:sldId id="261" r:id="rId6"/>
    <p:sldId id="262" r:id="rId7"/>
    <p:sldId id="306" r:id="rId8"/>
    <p:sldId id="264" r:id="rId9"/>
    <p:sldId id="265" r:id="rId10"/>
    <p:sldId id="266" r:id="rId11"/>
    <p:sldId id="310" r:id="rId12"/>
    <p:sldId id="311" r:id="rId13"/>
    <p:sldId id="269" r:id="rId14"/>
    <p:sldId id="270" r:id="rId15"/>
    <p:sldId id="271" r:id="rId16"/>
    <p:sldId id="272" r:id="rId17"/>
    <p:sldId id="273" r:id="rId18"/>
    <p:sldId id="295" r:id="rId19"/>
    <p:sldId id="274" r:id="rId20"/>
    <p:sldId id="275" r:id="rId21"/>
    <p:sldId id="276" r:id="rId22"/>
    <p:sldId id="277" r:id="rId23"/>
    <p:sldId id="298" r:id="rId24"/>
    <p:sldId id="299" r:id="rId25"/>
    <p:sldId id="300" r:id="rId26"/>
    <p:sldId id="301" r:id="rId27"/>
    <p:sldId id="302" r:id="rId28"/>
    <p:sldId id="303" r:id="rId29"/>
    <p:sldId id="282" r:id="rId30"/>
    <p:sldId id="304" r:id="rId31"/>
    <p:sldId id="284" r:id="rId32"/>
    <p:sldId id="285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312" r:id="rId41"/>
    <p:sldId id="296" r:id="rId4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746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306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247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124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90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983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23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26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591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645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948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75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659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970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683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175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996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24927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83170" y="1447799"/>
            <a:ext cx="8825658" cy="3329581"/>
          </a:xfrm>
        </p:spPr>
        <p:txBody>
          <a:bodyPr/>
          <a:lstStyle/>
          <a:p>
            <a:pPr algn="ctr"/>
            <a:r>
              <a:rPr lang="hu-HU" b="1" dirty="0" err="1" smtClean="0"/>
              <a:t>MONA-System</a:t>
            </a:r>
            <a:endParaRPr lang="hu-HU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683170" y="4777380"/>
            <a:ext cx="8825658" cy="177796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b="1" dirty="0"/>
              <a:t>Technology Transfer Opportunity</a:t>
            </a:r>
          </a:p>
          <a:p>
            <a:pPr algn="ctr"/>
            <a:r>
              <a:rPr lang="en-US" b="1" dirty="0"/>
              <a:t>Medical Informatics Consultation </a:t>
            </a:r>
            <a:r>
              <a:rPr lang="en-US" b="1" dirty="0" smtClean="0"/>
              <a:t>System</a:t>
            </a:r>
            <a:endParaRPr lang="hu-HU" b="1" dirty="0" smtClean="0"/>
          </a:p>
          <a:p>
            <a:pPr algn="ctr"/>
            <a:r>
              <a:rPr lang="hu-HU" b="1" dirty="0" smtClean="0"/>
              <a:t>Magyarország</a:t>
            </a:r>
          </a:p>
          <a:p>
            <a:pPr algn="ctr"/>
            <a:r>
              <a:rPr lang="hu-HU" b="1" dirty="0" smtClean="0"/>
              <a:t>Budapest - Tiszalök</a:t>
            </a:r>
          </a:p>
          <a:p>
            <a:pPr algn="ctr"/>
            <a:r>
              <a:rPr lang="hu-HU" b="1" dirty="0" smtClean="0"/>
              <a:t>2016.04.04-08.</a:t>
            </a:r>
            <a:endParaRPr lang="hu-HU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653" y="648983"/>
            <a:ext cx="2822693" cy="2780017"/>
          </a:xfrm>
          <a:prstGeom prst="rect">
            <a:avLst/>
          </a:prstGeom>
        </p:spPr>
      </p:pic>
      <p:pic>
        <p:nvPicPr>
          <p:cNvPr id="5" name="Ballade pour Adeline - Richard Clayderman 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8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>Szent István - Szent László Kórház</a:t>
            </a:r>
            <a:br>
              <a:rPr lang="hu-HU" b="1" dirty="0" smtClean="0"/>
            </a:br>
            <a:r>
              <a:rPr lang="hu-HU" sz="3600" b="1" dirty="0" smtClean="0"/>
              <a:t>Mikrobiológiai Intézet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700" b="1" dirty="0" smtClean="0"/>
              <a:t>2016.04.05-06.</a:t>
            </a:r>
            <a:endParaRPr lang="hu-HU" b="1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51" y="2052638"/>
            <a:ext cx="4472273" cy="4195762"/>
          </a:xfrm>
        </p:spPr>
      </p:pic>
    </p:spTree>
    <p:extLst>
      <p:ext uri="{BB962C8B-B14F-4D97-AF65-F5344CB8AC3E}">
        <p14:creationId xmlns:p14="http://schemas.microsoft.com/office/powerpoint/2010/main" val="200388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600" b="1" dirty="0"/>
              <a:t>Országos Korányi Tbc és Pulmonológiai Intézet</a:t>
            </a:r>
            <a:r>
              <a:rPr lang="hu-HU" sz="4400" b="1" dirty="0"/>
              <a:t/>
            </a:r>
            <a:br>
              <a:rPr lang="hu-HU" sz="4400" b="1" dirty="0"/>
            </a:br>
            <a:r>
              <a:rPr lang="hu-HU" sz="2400" b="1" dirty="0"/>
              <a:t>2016.04.06.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12455" y="2060574"/>
            <a:ext cx="3349817" cy="4195763"/>
          </a:xfrm>
        </p:spPr>
        <p:txBody>
          <a:bodyPr/>
          <a:lstStyle/>
          <a:p>
            <a:pPr marL="0" indent="0">
              <a:buNone/>
            </a:pPr>
            <a:r>
              <a:rPr lang="hu-HU" dirty="0" err="1" smtClean="0"/>
              <a:t>Real-time</a:t>
            </a:r>
            <a:r>
              <a:rPr lang="hu-HU" dirty="0" smtClean="0"/>
              <a:t> PCR készülék működésének bemutatása egészségügyi dolgozóknak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72" y="2060573"/>
            <a:ext cx="6684264" cy="3759897"/>
          </a:xfrm>
        </p:spPr>
      </p:pic>
    </p:spTree>
    <p:extLst>
      <p:ext uri="{BB962C8B-B14F-4D97-AF65-F5344CB8AC3E}">
        <p14:creationId xmlns:p14="http://schemas.microsoft.com/office/powerpoint/2010/main" val="39943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600" b="1" dirty="0"/>
              <a:t>Országos Korányi Tbc és Pulmonológiai Intézet</a:t>
            </a:r>
            <a:br>
              <a:rPr lang="hu-HU" sz="3600" b="1" dirty="0"/>
            </a:br>
            <a:r>
              <a:rPr lang="hu-HU" sz="1800" b="1" dirty="0"/>
              <a:t>2016.04.06.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12455" y="2060574"/>
            <a:ext cx="3349817" cy="4195763"/>
          </a:xfrm>
        </p:spPr>
        <p:txBody>
          <a:bodyPr/>
          <a:lstStyle/>
          <a:p>
            <a:pPr marL="0" indent="0">
              <a:buNone/>
            </a:pPr>
            <a:r>
              <a:rPr lang="hu-HU" dirty="0" err="1" smtClean="0"/>
              <a:t>Real-time</a:t>
            </a:r>
            <a:r>
              <a:rPr lang="hu-HU" dirty="0" smtClean="0"/>
              <a:t> PCR készülék működésének bemutatása egészségügyi dolgozóknak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72" y="2060574"/>
            <a:ext cx="6675120" cy="3754754"/>
          </a:xfrm>
        </p:spPr>
      </p:pic>
    </p:spTree>
    <p:extLst>
      <p:ext uri="{BB962C8B-B14F-4D97-AF65-F5344CB8AC3E}">
        <p14:creationId xmlns:p14="http://schemas.microsoft.com/office/powerpoint/2010/main" val="240578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>Országos Korányi Tbc és Pulmonológiai Intézet</a:t>
            </a:r>
            <a:br>
              <a:rPr lang="hu-HU" b="1" dirty="0" smtClean="0"/>
            </a:br>
            <a:r>
              <a:rPr lang="hu-HU" sz="2400" b="1" dirty="0" smtClean="0"/>
              <a:t>2016.04.06.</a:t>
            </a:r>
            <a:endParaRPr lang="hu-HU" b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80" y="2322463"/>
            <a:ext cx="3363077" cy="429160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71" y="2318421"/>
            <a:ext cx="3966028" cy="429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3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09" y="92109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i="0" dirty="0" smtClean="0">
                <a:effectLst/>
              </a:rPr>
              <a:t>Konferencianap</a:t>
            </a:r>
            <a:br>
              <a:rPr lang="hu-HU" b="1" i="0" dirty="0" smtClean="0">
                <a:effectLst/>
              </a:rPr>
            </a:br>
            <a:r>
              <a:rPr lang="hu-HU" b="1" i="0" dirty="0" smtClean="0">
                <a:effectLst/>
              </a:rPr>
              <a:t>Fortuna </a:t>
            </a:r>
            <a:r>
              <a:rPr lang="hu-HU" b="1" i="0" dirty="0" smtClean="0">
                <a:effectLst/>
              </a:rPr>
              <a:t>Szálloda és Étteremhajó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400" b="1" dirty="0" smtClean="0"/>
              <a:t>2016.04.07.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70" y="1586293"/>
            <a:ext cx="6763203" cy="5072403"/>
          </a:xfrm>
        </p:spPr>
      </p:pic>
    </p:spTree>
    <p:extLst>
      <p:ext uri="{BB962C8B-B14F-4D97-AF65-F5344CB8AC3E}">
        <p14:creationId xmlns:p14="http://schemas.microsoft.com/office/powerpoint/2010/main" val="411341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0" y="-25758"/>
            <a:ext cx="9404723" cy="1853248"/>
          </a:xfrm>
        </p:spPr>
        <p:txBody>
          <a:bodyPr>
            <a:normAutofit/>
          </a:bodyPr>
          <a:lstStyle/>
          <a:p>
            <a:pPr algn="ctr"/>
            <a:r>
              <a:rPr lang="hu-HU" b="1" i="0" dirty="0" smtClean="0">
                <a:effectLst/>
              </a:rPr>
              <a:t>Konferencianap</a:t>
            </a:r>
            <a:br>
              <a:rPr lang="hu-HU" b="1" i="0" dirty="0" smtClean="0">
                <a:effectLst/>
              </a:rPr>
            </a:br>
            <a:r>
              <a:rPr lang="hu-HU" b="1" i="0" dirty="0" smtClean="0">
                <a:effectLst/>
              </a:rPr>
              <a:t>Fortuna </a:t>
            </a:r>
            <a:r>
              <a:rPr lang="hu-HU" b="1" i="0" dirty="0" smtClean="0">
                <a:effectLst/>
              </a:rPr>
              <a:t>Szálloda és Étteremhajó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400" b="1" dirty="0" smtClean="0"/>
              <a:t>2016.04.07.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164" y="1568006"/>
            <a:ext cx="6856616" cy="5143690"/>
          </a:xfrm>
        </p:spPr>
      </p:pic>
    </p:spTree>
    <p:extLst>
      <p:ext uri="{BB962C8B-B14F-4D97-AF65-F5344CB8AC3E}">
        <p14:creationId xmlns:p14="http://schemas.microsoft.com/office/powerpoint/2010/main" val="300502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09" y="0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i="0" dirty="0" smtClean="0">
                <a:effectLst/>
              </a:rPr>
              <a:t>Konferencianap</a:t>
            </a:r>
            <a:br>
              <a:rPr lang="hu-HU" b="1" i="0" dirty="0" smtClean="0">
                <a:effectLst/>
              </a:rPr>
            </a:br>
            <a:r>
              <a:rPr lang="hu-HU" b="1" i="0" dirty="0" smtClean="0">
                <a:effectLst/>
              </a:rPr>
              <a:t>Fortuna </a:t>
            </a:r>
            <a:r>
              <a:rPr lang="hu-HU" b="1" i="0" dirty="0" smtClean="0">
                <a:effectLst/>
              </a:rPr>
              <a:t>Szálloda és Étteremhajó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400" b="1" dirty="0" smtClean="0"/>
              <a:t>2016.04.07.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494" y="1586294"/>
            <a:ext cx="6765955" cy="5075678"/>
          </a:xfrm>
        </p:spPr>
      </p:pic>
    </p:spTree>
    <p:extLst>
      <p:ext uri="{BB962C8B-B14F-4D97-AF65-F5344CB8AC3E}">
        <p14:creationId xmlns:p14="http://schemas.microsoft.com/office/powerpoint/2010/main" val="422466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853248"/>
          </a:xfrm>
        </p:spPr>
        <p:txBody>
          <a:bodyPr>
            <a:normAutofit/>
          </a:bodyPr>
          <a:lstStyle/>
          <a:p>
            <a:pPr algn="ctr"/>
            <a:r>
              <a:rPr lang="hu-HU" b="1" i="0" dirty="0" smtClean="0">
                <a:effectLst/>
              </a:rPr>
              <a:t>Konferencianap</a:t>
            </a:r>
            <a:br>
              <a:rPr lang="hu-HU" b="1" i="0" dirty="0" smtClean="0">
                <a:effectLst/>
              </a:rPr>
            </a:br>
            <a:r>
              <a:rPr lang="hu-HU" b="1" i="0" dirty="0" smtClean="0">
                <a:effectLst/>
              </a:rPr>
              <a:t>Fortuna </a:t>
            </a:r>
            <a:r>
              <a:rPr lang="hu-HU" b="1" i="0" dirty="0" smtClean="0">
                <a:effectLst/>
              </a:rPr>
              <a:t>Szálloda és Étteremhajó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400" b="1" dirty="0" smtClean="0"/>
              <a:t>2016.04.07.</a:t>
            </a:r>
            <a:endParaRPr lang="hu-HU" b="1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78" y="1750886"/>
            <a:ext cx="8576170" cy="4824960"/>
          </a:xfrm>
        </p:spPr>
      </p:pic>
    </p:spTree>
    <p:extLst>
      <p:ext uri="{BB962C8B-B14F-4D97-AF65-F5344CB8AC3E}">
        <p14:creationId xmlns:p14="http://schemas.microsoft.com/office/powerpoint/2010/main" val="168150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i="0" dirty="0" smtClean="0">
                <a:effectLst/>
              </a:rPr>
              <a:t>Konferencianap</a:t>
            </a:r>
            <a:br>
              <a:rPr lang="hu-HU" b="1" i="0" dirty="0" smtClean="0">
                <a:effectLst/>
              </a:rPr>
            </a:br>
            <a:r>
              <a:rPr lang="hu-HU" b="1" i="0" dirty="0" smtClean="0">
                <a:effectLst/>
              </a:rPr>
              <a:t>Fortuna </a:t>
            </a:r>
            <a:r>
              <a:rPr lang="hu-HU" b="1" i="0" dirty="0" smtClean="0">
                <a:effectLst/>
              </a:rPr>
              <a:t>Szálloda és Étteremhajó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400" b="1" dirty="0" smtClean="0"/>
              <a:t>2016.04.07.</a:t>
            </a:r>
            <a:endParaRPr lang="hu-HU" b="1" dirty="0"/>
          </a:p>
        </p:txBody>
      </p:sp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503" y="1853248"/>
            <a:ext cx="6230236" cy="3505136"/>
          </a:xfrm>
        </p:spPr>
      </p:pic>
      <p:sp>
        <p:nvSpPr>
          <p:cNvPr id="4" name="Szövegdoboz 3"/>
          <p:cNvSpPr txBox="1"/>
          <p:nvPr/>
        </p:nvSpPr>
        <p:spPr>
          <a:xfrm>
            <a:off x="646111" y="1853248"/>
            <a:ext cx="42793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Alexander Matolcsy MD, FACEP</a:t>
            </a:r>
          </a:p>
          <a:p>
            <a:endParaRPr lang="hu-HU" dirty="0"/>
          </a:p>
          <a:p>
            <a:r>
              <a:rPr lang="hu-HU" dirty="0" err="1"/>
              <a:t>Assistant</a:t>
            </a:r>
            <a:r>
              <a:rPr lang="hu-HU" dirty="0"/>
              <a:t> </a:t>
            </a:r>
            <a:r>
              <a:rPr lang="hu-HU" dirty="0" err="1"/>
              <a:t>Clinical</a:t>
            </a:r>
            <a:r>
              <a:rPr lang="hu-HU" dirty="0"/>
              <a:t> Professor of </a:t>
            </a:r>
            <a:r>
              <a:rPr lang="hu-HU" dirty="0" err="1"/>
              <a:t>Emergency</a:t>
            </a:r>
            <a:r>
              <a:rPr lang="hu-HU" dirty="0"/>
              <a:t> </a:t>
            </a:r>
            <a:r>
              <a:rPr lang="hu-HU" dirty="0" err="1" smtClean="0"/>
              <a:t>Medicine</a:t>
            </a:r>
            <a:r>
              <a:rPr lang="hu-HU" dirty="0"/>
              <a:t>, </a:t>
            </a:r>
            <a:r>
              <a:rPr lang="hu-HU" dirty="0" err="1"/>
              <a:t>Department</a:t>
            </a:r>
            <a:r>
              <a:rPr lang="hu-HU" dirty="0"/>
              <a:t> of </a:t>
            </a:r>
            <a:r>
              <a:rPr lang="hu-HU" dirty="0" err="1"/>
              <a:t>Emergency</a:t>
            </a:r>
            <a:r>
              <a:rPr lang="hu-HU" dirty="0"/>
              <a:t> </a:t>
            </a:r>
            <a:r>
              <a:rPr lang="hu-HU" dirty="0" err="1" smtClean="0"/>
              <a:t>Medicine</a:t>
            </a:r>
            <a:r>
              <a:rPr lang="hu-HU" dirty="0" smtClean="0"/>
              <a:t>,</a:t>
            </a:r>
          </a:p>
          <a:p>
            <a:r>
              <a:rPr lang="hu-HU" dirty="0" smtClean="0"/>
              <a:t>University </a:t>
            </a:r>
            <a:r>
              <a:rPr lang="hu-HU" dirty="0"/>
              <a:t>of Massachusetts </a:t>
            </a:r>
          </a:p>
          <a:p>
            <a:r>
              <a:rPr lang="hu-HU" dirty="0" err="1"/>
              <a:t>Medical</a:t>
            </a:r>
            <a:r>
              <a:rPr lang="hu-HU" dirty="0"/>
              <a:t> </a:t>
            </a:r>
            <a:r>
              <a:rPr lang="hu-HU" dirty="0" err="1" smtClean="0"/>
              <a:t>School</a:t>
            </a:r>
            <a:endParaRPr lang="hu-HU" dirty="0"/>
          </a:p>
          <a:p>
            <a:r>
              <a:rPr lang="hu-HU" dirty="0"/>
              <a:t>University Campus, 55 Lake </a:t>
            </a:r>
            <a:r>
              <a:rPr lang="hu-HU" dirty="0" err="1"/>
              <a:t>Avenue</a:t>
            </a:r>
            <a:r>
              <a:rPr lang="hu-HU" dirty="0"/>
              <a:t> </a:t>
            </a:r>
          </a:p>
          <a:p>
            <a:r>
              <a:rPr lang="hu-HU" dirty="0" err="1"/>
              <a:t>North</a:t>
            </a:r>
            <a:r>
              <a:rPr lang="hu-HU" dirty="0"/>
              <a:t>, Worcester, MA </a:t>
            </a:r>
            <a:r>
              <a:rPr lang="hu-HU" dirty="0" smtClean="0"/>
              <a:t>01655</a:t>
            </a:r>
            <a:endParaRPr lang="hu-HU" dirty="0"/>
          </a:p>
          <a:p>
            <a:r>
              <a:rPr lang="hu-HU" dirty="0"/>
              <a:t>Tel: (508)-</a:t>
            </a:r>
            <a:r>
              <a:rPr lang="hu-HU" dirty="0" smtClean="0"/>
              <a:t>856-4101</a:t>
            </a:r>
          </a:p>
          <a:p>
            <a:r>
              <a:rPr lang="hu-HU" dirty="0" smtClean="0"/>
              <a:t>Fax</a:t>
            </a:r>
            <a:r>
              <a:rPr lang="hu-HU" dirty="0"/>
              <a:t>: (508)-421-1490 </a:t>
            </a:r>
          </a:p>
          <a:p>
            <a:r>
              <a:rPr lang="hu-HU" dirty="0" err="1"/>
              <a:t>amatolcsy</a:t>
            </a:r>
            <a:r>
              <a:rPr lang="hu-HU" dirty="0"/>
              <a:t>@</a:t>
            </a:r>
            <a:r>
              <a:rPr lang="hu-HU" dirty="0" err="1"/>
              <a:t>aol.com</a:t>
            </a:r>
            <a:r>
              <a:rPr lang="hu-HU" dirty="0"/>
              <a:t> (local </a:t>
            </a:r>
            <a:r>
              <a:rPr lang="hu-HU" dirty="0" err="1"/>
              <a:t>lecturer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040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5959" y="0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i="0" dirty="0" smtClean="0">
                <a:effectLst/>
              </a:rPr>
              <a:t>Konferencianap</a:t>
            </a:r>
            <a:br>
              <a:rPr lang="hu-HU" b="1" i="0" dirty="0" smtClean="0">
                <a:effectLst/>
              </a:rPr>
            </a:br>
            <a:r>
              <a:rPr lang="hu-HU" b="1" i="0" dirty="0" smtClean="0">
                <a:effectLst/>
              </a:rPr>
              <a:t>Fortuna </a:t>
            </a:r>
            <a:r>
              <a:rPr lang="hu-HU" b="1" i="0" dirty="0" smtClean="0">
                <a:effectLst/>
              </a:rPr>
              <a:t>Szálloda és Étteremhajó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400" b="1" dirty="0" smtClean="0"/>
              <a:t>2016.04.07.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37794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Országos </a:t>
            </a:r>
            <a:r>
              <a:rPr lang="hu-HU" b="1" dirty="0" err="1" smtClean="0"/>
              <a:t>Tisztifőorvosi</a:t>
            </a:r>
            <a:r>
              <a:rPr lang="hu-HU" b="1" dirty="0" smtClean="0"/>
              <a:t> </a:t>
            </a:r>
            <a:r>
              <a:rPr lang="hu-HU" b="1" dirty="0"/>
              <a:t>Hivatal</a:t>
            </a:r>
            <a:br>
              <a:rPr lang="hu-HU" b="1" dirty="0"/>
            </a:br>
            <a:r>
              <a:rPr lang="hu-HU" sz="2400" b="1" dirty="0"/>
              <a:t>2016.04.04.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12455" y="2060574"/>
            <a:ext cx="3349817" cy="4195763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Egészségügyi dolgozók oktatása a készülék használatára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72" y="2060573"/>
            <a:ext cx="6665976" cy="3746277"/>
          </a:xfrm>
        </p:spPr>
      </p:pic>
    </p:spTree>
    <p:extLst>
      <p:ext uri="{BB962C8B-B14F-4D97-AF65-F5344CB8AC3E}">
        <p14:creationId xmlns:p14="http://schemas.microsoft.com/office/powerpoint/2010/main" val="117433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853248"/>
          </a:xfrm>
        </p:spPr>
        <p:txBody>
          <a:bodyPr>
            <a:normAutofit/>
          </a:bodyPr>
          <a:lstStyle/>
          <a:p>
            <a:pPr algn="ctr"/>
            <a:r>
              <a:rPr lang="hu-HU" b="1" i="0" dirty="0" smtClean="0">
                <a:effectLst/>
              </a:rPr>
              <a:t>Konferencianap</a:t>
            </a:r>
            <a:br>
              <a:rPr lang="hu-HU" b="1" i="0" dirty="0" smtClean="0">
                <a:effectLst/>
              </a:rPr>
            </a:br>
            <a:r>
              <a:rPr lang="hu-HU" b="1" i="0" dirty="0" smtClean="0">
                <a:effectLst/>
              </a:rPr>
              <a:t>Fortuna </a:t>
            </a:r>
            <a:r>
              <a:rPr lang="hu-HU" b="1" i="0" dirty="0" smtClean="0">
                <a:effectLst/>
              </a:rPr>
              <a:t>Szálloda és Étteremhajó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400" b="1" dirty="0" smtClean="0"/>
              <a:t>2016.04.07.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338976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4748" y="0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i="0" dirty="0" smtClean="0">
                <a:effectLst/>
              </a:rPr>
              <a:t>Konferencianap</a:t>
            </a:r>
            <a:br>
              <a:rPr lang="hu-HU" b="1" i="0" dirty="0" smtClean="0">
                <a:effectLst/>
              </a:rPr>
            </a:br>
            <a:r>
              <a:rPr lang="hu-HU" b="1" i="0" dirty="0" smtClean="0">
                <a:effectLst/>
              </a:rPr>
              <a:t>Fortuna </a:t>
            </a:r>
            <a:r>
              <a:rPr lang="hu-HU" b="1" i="0" dirty="0" smtClean="0">
                <a:effectLst/>
              </a:rPr>
              <a:t>Szálloda és Étteremhajó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400" b="1" dirty="0" smtClean="0"/>
              <a:t>2016.04.07.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258261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0505" y="0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i="0" dirty="0" smtClean="0">
                <a:effectLst/>
              </a:rPr>
              <a:t>Konferencianap</a:t>
            </a:r>
            <a:br>
              <a:rPr lang="hu-HU" b="1" i="0" dirty="0" smtClean="0">
                <a:effectLst/>
              </a:rPr>
            </a:br>
            <a:r>
              <a:rPr lang="hu-HU" b="1" i="0" dirty="0" smtClean="0">
                <a:effectLst/>
              </a:rPr>
              <a:t>Fortuna </a:t>
            </a:r>
            <a:r>
              <a:rPr lang="hu-HU" b="1" i="0" dirty="0" smtClean="0">
                <a:effectLst/>
              </a:rPr>
              <a:t>Szálloda és Étteremhajó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400" b="1" dirty="0" smtClean="0"/>
              <a:t>2016.04.07.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233869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853248"/>
          </a:xfrm>
        </p:spPr>
        <p:txBody>
          <a:bodyPr/>
          <a:lstStyle/>
          <a:p>
            <a:pPr algn="ctr"/>
            <a:r>
              <a:rPr lang="hu-HU" b="1" dirty="0" smtClean="0"/>
              <a:t>Konferencianap</a:t>
            </a:r>
            <a:br>
              <a:rPr lang="hu-HU" b="1" dirty="0" smtClean="0"/>
            </a:br>
            <a:r>
              <a:rPr lang="hu-HU" b="1" dirty="0" smtClean="0"/>
              <a:t>Fortuna </a:t>
            </a:r>
            <a:r>
              <a:rPr lang="hu-HU" b="1" dirty="0"/>
              <a:t>Szálloda és Étteremhajó</a:t>
            </a:r>
            <a:br>
              <a:rPr lang="hu-HU" b="1" dirty="0"/>
            </a:br>
            <a:r>
              <a:rPr lang="hu-HU" sz="2400" b="1" dirty="0"/>
              <a:t>2016.04.07.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46111" y="2060574"/>
            <a:ext cx="4396339" cy="4195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b="1" dirty="0" err="1"/>
              <a:t>Gyorgy</a:t>
            </a:r>
            <a:r>
              <a:rPr lang="hu-HU" b="1" dirty="0"/>
              <a:t> Abel, MD, PhD 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  <a:p>
            <a:pPr marL="0" indent="0">
              <a:buNone/>
            </a:pPr>
            <a:r>
              <a:rPr lang="hu-HU" dirty="0" err="1"/>
              <a:t>Medical</a:t>
            </a:r>
            <a:r>
              <a:rPr lang="hu-HU" dirty="0"/>
              <a:t> </a:t>
            </a:r>
            <a:r>
              <a:rPr lang="hu-HU" dirty="0" err="1"/>
              <a:t>Director</a:t>
            </a:r>
            <a:r>
              <a:rPr lang="hu-HU" dirty="0"/>
              <a:t>, </a:t>
            </a:r>
            <a:r>
              <a:rPr lang="hu-HU" dirty="0" err="1"/>
              <a:t>Clinical</a:t>
            </a:r>
            <a:r>
              <a:rPr lang="hu-HU" dirty="0"/>
              <a:t> </a:t>
            </a:r>
            <a:r>
              <a:rPr lang="hu-HU" dirty="0" err="1"/>
              <a:t>Chemistry</a:t>
            </a:r>
            <a:r>
              <a:rPr lang="hu-HU" dirty="0"/>
              <a:t> </a:t>
            </a:r>
            <a:r>
              <a:rPr lang="hu-HU" dirty="0" smtClean="0"/>
              <a:t>, </a:t>
            </a:r>
            <a:r>
              <a:rPr lang="hu-HU" dirty="0" err="1" smtClean="0"/>
              <a:t>Molecular</a:t>
            </a:r>
            <a:r>
              <a:rPr lang="hu-HU" dirty="0" smtClean="0"/>
              <a:t> </a:t>
            </a:r>
            <a:r>
              <a:rPr lang="hu-HU" dirty="0" err="1"/>
              <a:t>Diagnostics</a:t>
            </a:r>
            <a:r>
              <a:rPr lang="hu-HU" dirty="0"/>
              <a:t> / </a:t>
            </a:r>
            <a:r>
              <a:rPr lang="hu-HU" dirty="0" err="1"/>
              <a:t>Immunology</a:t>
            </a:r>
            <a:r>
              <a:rPr lang="hu-HU" dirty="0"/>
              <a:t> / </a:t>
            </a:r>
          </a:p>
          <a:p>
            <a:pPr marL="0" indent="0">
              <a:buNone/>
            </a:pPr>
            <a:r>
              <a:rPr lang="hu-HU" dirty="0"/>
              <a:t>POCT, </a:t>
            </a:r>
            <a:r>
              <a:rPr lang="hu-HU" dirty="0" err="1"/>
              <a:t>Department</a:t>
            </a:r>
            <a:r>
              <a:rPr lang="hu-HU" dirty="0"/>
              <a:t> of </a:t>
            </a:r>
            <a:r>
              <a:rPr lang="hu-HU" dirty="0" err="1"/>
              <a:t>Laboratory</a:t>
            </a:r>
            <a:r>
              <a:rPr lang="hu-HU" dirty="0"/>
              <a:t> </a:t>
            </a:r>
            <a:r>
              <a:rPr lang="hu-HU" dirty="0" err="1" smtClean="0"/>
              <a:t>Medicine</a:t>
            </a:r>
            <a:r>
              <a:rPr lang="hu-HU" dirty="0"/>
              <a:t>, </a:t>
            </a:r>
          </a:p>
          <a:p>
            <a:pPr marL="0" indent="0">
              <a:buNone/>
            </a:pPr>
            <a:r>
              <a:rPr lang="hu-HU" dirty="0" err="1"/>
              <a:t>Lahey</a:t>
            </a:r>
            <a:r>
              <a:rPr lang="hu-HU" dirty="0"/>
              <a:t> </a:t>
            </a:r>
            <a:r>
              <a:rPr lang="hu-HU" dirty="0" err="1"/>
              <a:t>Hospital</a:t>
            </a:r>
            <a:r>
              <a:rPr lang="hu-HU" dirty="0"/>
              <a:t> &amp; </a:t>
            </a:r>
            <a:r>
              <a:rPr lang="hu-HU" dirty="0" err="1"/>
              <a:t>Medical</a:t>
            </a:r>
            <a:r>
              <a:rPr lang="hu-HU" dirty="0"/>
              <a:t> </a:t>
            </a:r>
            <a:r>
              <a:rPr lang="hu-HU" dirty="0" smtClean="0"/>
              <a:t>Center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41 </a:t>
            </a:r>
            <a:r>
              <a:rPr lang="hu-HU" dirty="0" err="1"/>
              <a:t>Mall</a:t>
            </a:r>
            <a:r>
              <a:rPr lang="hu-HU" dirty="0"/>
              <a:t> </a:t>
            </a:r>
            <a:r>
              <a:rPr lang="hu-HU" dirty="0" err="1"/>
              <a:t>Road</a:t>
            </a:r>
            <a:r>
              <a:rPr lang="hu-HU" dirty="0"/>
              <a:t>, </a:t>
            </a:r>
            <a:r>
              <a:rPr lang="hu-HU" dirty="0" err="1"/>
              <a:t>Burlington</a:t>
            </a:r>
            <a:r>
              <a:rPr lang="hu-HU" dirty="0"/>
              <a:t>, MA </a:t>
            </a:r>
            <a:r>
              <a:rPr lang="hu-HU" dirty="0" smtClean="0"/>
              <a:t>01805</a:t>
            </a:r>
            <a:endParaRPr lang="hu-HU" dirty="0"/>
          </a:p>
          <a:p>
            <a:pPr marL="0" indent="0">
              <a:buNone/>
            </a:pPr>
            <a:r>
              <a:rPr lang="hu-HU" dirty="0" err="1"/>
              <a:t>Phone</a:t>
            </a:r>
            <a:r>
              <a:rPr lang="hu-HU" dirty="0"/>
              <a:t>:  </a:t>
            </a:r>
            <a:r>
              <a:rPr lang="hu-HU" dirty="0" smtClean="0"/>
              <a:t>781-744-8951</a:t>
            </a:r>
          </a:p>
          <a:p>
            <a:pPr marL="0" indent="0">
              <a:buNone/>
            </a:pPr>
            <a:r>
              <a:rPr lang="hu-HU" dirty="0" smtClean="0"/>
              <a:t>Mobile</a:t>
            </a:r>
            <a:r>
              <a:rPr lang="hu-HU" dirty="0"/>
              <a:t>: </a:t>
            </a:r>
            <a:r>
              <a:rPr lang="hu-HU" dirty="0" smtClean="0"/>
              <a:t>978-930-6325</a:t>
            </a:r>
          </a:p>
          <a:p>
            <a:pPr marL="0" indent="0">
              <a:buNone/>
            </a:pPr>
            <a:r>
              <a:rPr lang="hu-HU" dirty="0" err="1" smtClean="0"/>
              <a:t>gyorgy</a:t>
            </a:r>
            <a:r>
              <a:rPr lang="hu-HU" dirty="0" smtClean="0"/>
              <a:t>_</a:t>
            </a:r>
            <a:r>
              <a:rPr lang="hu-HU" dirty="0" err="1" smtClean="0"/>
              <a:t>abel</a:t>
            </a:r>
            <a:r>
              <a:rPr lang="hu-HU" dirty="0" smtClean="0"/>
              <a:t>@</a:t>
            </a:r>
            <a:r>
              <a:rPr lang="hu-HU" dirty="0" err="1" smtClean="0"/>
              <a:t>hms.harvard.edu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6" r="19789"/>
          <a:stretch/>
        </p:blipFill>
        <p:spPr>
          <a:xfrm>
            <a:off x="5706270" y="2060575"/>
            <a:ext cx="4344564" cy="4195763"/>
          </a:xfrm>
        </p:spPr>
      </p:pic>
    </p:spTree>
    <p:extLst>
      <p:ext uri="{BB962C8B-B14F-4D97-AF65-F5344CB8AC3E}">
        <p14:creationId xmlns:p14="http://schemas.microsoft.com/office/powerpoint/2010/main" val="146127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98020" y="0"/>
            <a:ext cx="9404723" cy="1400530"/>
          </a:xfrm>
        </p:spPr>
        <p:txBody>
          <a:bodyPr/>
          <a:lstStyle/>
          <a:p>
            <a:pPr algn="ctr"/>
            <a:r>
              <a:rPr lang="hu-HU" b="1" dirty="0" smtClean="0"/>
              <a:t>Konferencianap</a:t>
            </a:r>
            <a:br>
              <a:rPr lang="hu-HU" b="1" dirty="0" smtClean="0"/>
            </a:br>
            <a:r>
              <a:rPr lang="hu-HU" b="1" dirty="0" smtClean="0"/>
              <a:t>Fortuna </a:t>
            </a:r>
            <a:r>
              <a:rPr lang="hu-HU" b="1" dirty="0"/>
              <a:t>Szálloda és Étteremhajó</a:t>
            </a:r>
            <a:br>
              <a:rPr lang="hu-HU" b="1" dirty="0"/>
            </a:br>
            <a:r>
              <a:rPr lang="hu-HU" sz="2400" b="1" dirty="0"/>
              <a:t>2016.04.07.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46111" y="2056092"/>
            <a:ext cx="4396339" cy="41957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/>
              <a:t>Gregory A. </a:t>
            </a:r>
            <a:r>
              <a:rPr lang="en-US" b="1" dirty="0" err="1"/>
              <a:t>Volturo</a:t>
            </a:r>
            <a:r>
              <a:rPr lang="en-US" b="1" dirty="0"/>
              <a:t>, MD, FACEP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Professor of Emergency Medicine and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Medicine </a:t>
            </a:r>
            <a:r>
              <a:rPr lang="en-US" dirty="0" smtClean="0"/>
              <a:t>Chairman, Department of </a:t>
            </a:r>
          </a:p>
          <a:p>
            <a:pPr marL="0" indent="0">
              <a:buNone/>
            </a:pPr>
            <a:r>
              <a:rPr lang="en-US" dirty="0" smtClean="0"/>
              <a:t>Emergency Medicine, </a:t>
            </a:r>
            <a:r>
              <a:rPr lang="en-US" dirty="0" smtClean="0"/>
              <a:t>University </a:t>
            </a:r>
            <a:r>
              <a:rPr lang="en-US" dirty="0" smtClean="0"/>
              <a:t>of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Massachusetts Medical </a:t>
            </a:r>
            <a:r>
              <a:rPr lang="en-US" dirty="0" smtClean="0"/>
              <a:t>School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University Campus, 55 Lake Avenue </a:t>
            </a:r>
          </a:p>
          <a:p>
            <a:pPr marL="0" indent="0">
              <a:buNone/>
            </a:pPr>
            <a:r>
              <a:rPr lang="en-US" dirty="0"/>
              <a:t>North, Worcester, MA </a:t>
            </a:r>
            <a:r>
              <a:rPr lang="en-US" dirty="0" smtClean="0"/>
              <a:t>01655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Tel: (508)-</a:t>
            </a:r>
            <a:r>
              <a:rPr lang="en-US" dirty="0" smtClean="0"/>
              <a:t>421-145</a:t>
            </a:r>
            <a:endParaRPr lang="hu-HU" dirty="0" smtClean="0"/>
          </a:p>
          <a:p>
            <a:pPr marL="0" indent="0">
              <a:buNone/>
            </a:pPr>
            <a:r>
              <a:rPr lang="en-US" dirty="0" smtClean="0"/>
              <a:t>Fax</a:t>
            </a:r>
            <a:r>
              <a:rPr lang="en-US" dirty="0"/>
              <a:t>: (508)-</a:t>
            </a:r>
            <a:r>
              <a:rPr lang="en-US" dirty="0" smtClean="0"/>
              <a:t>421-1490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Gregory.volturo@umassmemorial.org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8" r="16220"/>
          <a:stretch/>
        </p:blipFill>
        <p:spPr>
          <a:xfrm>
            <a:off x="5180732" y="2056092"/>
            <a:ext cx="4870102" cy="4195763"/>
          </a:xfrm>
        </p:spPr>
      </p:pic>
    </p:spTree>
    <p:extLst>
      <p:ext uri="{BB962C8B-B14F-4D97-AF65-F5344CB8AC3E}">
        <p14:creationId xmlns:p14="http://schemas.microsoft.com/office/powerpoint/2010/main" val="315731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400530"/>
          </a:xfrm>
        </p:spPr>
        <p:txBody>
          <a:bodyPr/>
          <a:lstStyle/>
          <a:p>
            <a:pPr algn="ctr"/>
            <a:r>
              <a:rPr lang="hu-HU" b="1" dirty="0" smtClean="0"/>
              <a:t>Konferencianap</a:t>
            </a:r>
            <a:br>
              <a:rPr lang="hu-HU" b="1" dirty="0" smtClean="0"/>
            </a:br>
            <a:r>
              <a:rPr lang="hu-HU" b="1" dirty="0" smtClean="0"/>
              <a:t>Fortuna </a:t>
            </a:r>
            <a:r>
              <a:rPr lang="hu-HU" b="1" dirty="0"/>
              <a:t>Szálloda és Étteremhajó</a:t>
            </a:r>
            <a:br>
              <a:rPr lang="hu-HU" b="1" dirty="0"/>
            </a:br>
            <a:r>
              <a:rPr lang="hu-HU" sz="2400" b="1" dirty="0"/>
              <a:t>2016.04.07.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46111" y="2056092"/>
            <a:ext cx="4396339" cy="41957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b="1" dirty="0"/>
              <a:t>Mustapha S. </a:t>
            </a:r>
            <a:r>
              <a:rPr lang="en-US" b="1" dirty="0" err="1"/>
              <a:t>Fofana</a:t>
            </a:r>
            <a:r>
              <a:rPr lang="en-US" b="1" dirty="0"/>
              <a:t>, PhD, </a:t>
            </a:r>
            <a:r>
              <a:rPr lang="en-US" b="1" dirty="0" smtClean="0"/>
              <a:t>AMS</a:t>
            </a:r>
            <a:endParaRPr lang="hu-HU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 smtClean="0"/>
              <a:t>Director </a:t>
            </a:r>
            <a:r>
              <a:rPr lang="en-US" dirty="0"/>
              <a:t>of MIRAD Laboratory</a:t>
            </a:r>
          </a:p>
          <a:p>
            <a:pPr marL="0" indent="0">
              <a:buNone/>
            </a:pPr>
            <a:r>
              <a:rPr lang="en-US" dirty="0" smtClean="0"/>
              <a:t>Director </a:t>
            </a:r>
            <a:r>
              <a:rPr lang="en-US" dirty="0"/>
              <a:t>of Medical Engineering and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Technology, BIDMC Fellowship in</a:t>
            </a:r>
          </a:p>
          <a:p>
            <a:pPr marL="0" indent="0">
              <a:buNone/>
            </a:pPr>
            <a:r>
              <a:rPr lang="en-US" dirty="0" smtClean="0"/>
              <a:t>Disaster</a:t>
            </a:r>
            <a:r>
              <a:rPr lang="hu-HU" dirty="0" smtClean="0"/>
              <a:t> (</a:t>
            </a:r>
            <a:r>
              <a:rPr lang="en-US" dirty="0" smtClean="0"/>
              <a:t>www.DisasterFellowship.org,</a:t>
            </a:r>
            <a:r>
              <a:rPr lang="hu-HU" dirty="0" smtClean="0"/>
              <a:t>)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Associate </a:t>
            </a:r>
            <a:r>
              <a:rPr lang="en-US" dirty="0"/>
              <a:t>Professor of Mechanical,  </a:t>
            </a:r>
          </a:p>
          <a:p>
            <a:pPr marL="0" indent="0">
              <a:buNone/>
            </a:pPr>
            <a:r>
              <a:rPr lang="en-US" dirty="0"/>
              <a:t>Biomedical, Robotics and Manufacturing  </a:t>
            </a:r>
          </a:p>
          <a:p>
            <a:pPr marL="0" indent="0">
              <a:buNone/>
            </a:pPr>
            <a:r>
              <a:rPr lang="en-US" dirty="0"/>
              <a:t>Engineering, WPI, Worcester, MA 01609, </a:t>
            </a:r>
          </a:p>
          <a:p>
            <a:pPr marL="0" indent="0">
              <a:buNone/>
            </a:pPr>
            <a:r>
              <a:rPr lang="en-US" dirty="0"/>
              <a:t>Applied Mechanics Division Chair of </a:t>
            </a:r>
            <a:endParaRPr lang="hu-HU" dirty="0" smtClean="0"/>
          </a:p>
          <a:p>
            <a:pPr marL="0" indent="0">
              <a:buNone/>
            </a:pPr>
            <a:r>
              <a:rPr lang="en-US" dirty="0" smtClean="0"/>
              <a:t>Uncertainty </a:t>
            </a:r>
            <a:r>
              <a:rPr lang="en-US" dirty="0" smtClean="0"/>
              <a:t>and </a:t>
            </a:r>
            <a:r>
              <a:rPr lang="en-US" dirty="0"/>
              <a:t>Probability  </a:t>
            </a:r>
            <a:r>
              <a:rPr lang="en-US" dirty="0" smtClean="0"/>
              <a:t>Committee</a:t>
            </a:r>
            <a:endParaRPr lang="hu-HU" dirty="0" smtClean="0"/>
          </a:p>
          <a:p>
            <a:pPr marL="0" indent="0">
              <a:buNone/>
            </a:pPr>
            <a:r>
              <a:rPr lang="en-US" dirty="0" smtClean="0"/>
              <a:t>Tel</a:t>
            </a:r>
            <a:r>
              <a:rPr lang="en-US" dirty="0"/>
              <a:t>: (508) </a:t>
            </a:r>
            <a:r>
              <a:rPr lang="en-US" dirty="0" smtClean="0"/>
              <a:t>831-5966</a:t>
            </a:r>
            <a:endParaRPr lang="hu-HU" dirty="0" smtClean="0"/>
          </a:p>
          <a:p>
            <a:pPr marL="0" indent="0">
              <a:buNone/>
            </a:pPr>
            <a:r>
              <a:rPr lang="en-US" dirty="0" smtClean="0"/>
              <a:t>Fax</a:t>
            </a:r>
            <a:r>
              <a:rPr lang="en-US" dirty="0"/>
              <a:t>:(508)-831-5178</a:t>
            </a:r>
            <a:r>
              <a:rPr lang="en-US" dirty="0" smtClean="0"/>
              <a:t>,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msfofana@wpi.edu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 t="3817" r="8349" b="6043"/>
          <a:stretch/>
        </p:blipFill>
        <p:spPr>
          <a:xfrm>
            <a:off x="5067353" y="2056092"/>
            <a:ext cx="4983481" cy="4142278"/>
          </a:xfrm>
        </p:spPr>
      </p:pic>
    </p:spTree>
    <p:extLst>
      <p:ext uri="{BB962C8B-B14F-4D97-AF65-F5344CB8AC3E}">
        <p14:creationId xmlns:p14="http://schemas.microsoft.com/office/powerpoint/2010/main" val="355255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853248"/>
          </a:xfrm>
        </p:spPr>
        <p:txBody>
          <a:bodyPr/>
          <a:lstStyle/>
          <a:p>
            <a:pPr algn="ctr"/>
            <a:r>
              <a:rPr lang="hu-HU" b="1" dirty="0" smtClean="0"/>
              <a:t>Konferencianap</a:t>
            </a:r>
            <a:br>
              <a:rPr lang="hu-HU" b="1" dirty="0" smtClean="0"/>
            </a:br>
            <a:r>
              <a:rPr lang="hu-HU" b="1" dirty="0" smtClean="0"/>
              <a:t>Fortuna </a:t>
            </a:r>
            <a:r>
              <a:rPr lang="hu-HU" b="1" dirty="0"/>
              <a:t>Szálloda és Étteremhajó</a:t>
            </a:r>
            <a:br>
              <a:rPr lang="hu-HU" b="1" dirty="0"/>
            </a:br>
            <a:r>
              <a:rPr lang="hu-HU" sz="2400" b="1" dirty="0"/>
              <a:t>2016.04.07.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46111" y="2060574"/>
            <a:ext cx="3898457" cy="4195763"/>
          </a:xfrm>
        </p:spPr>
        <p:txBody>
          <a:bodyPr/>
          <a:lstStyle/>
          <a:p>
            <a:pPr marL="0" indent="0" algn="ctr">
              <a:buNone/>
            </a:pPr>
            <a:r>
              <a:rPr lang="hu-HU" b="1" dirty="0"/>
              <a:t>Dr. </a:t>
            </a:r>
            <a:r>
              <a:rPr lang="hu-HU" b="1" dirty="0" err="1"/>
              <a:t>Dánielisz</a:t>
            </a:r>
            <a:r>
              <a:rPr lang="hu-HU" b="1" dirty="0"/>
              <a:t> </a:t>
            </a:r>
            <a:r>
              <a:rPr lang="hu-HU" b="1" dirty="0" smtClean="0"/>
              <a:t>Ágnes</a:t>
            </a:r>
          </a:p>
          <a:p>
            <a:pPr marL="0" indent="0" algn="ctr">
              <a:buNone/>
            </a:pPr>
            <a:endParaRPr lang="hu-HU" b="1" dirty="0" smtClean="0"/>
          </a:p>
          <a:p>
            <a:pPr marL="0" indent="0">
              <a:buNone/>
            </a:pPr>
            <a:r>
              <a:rPr lang="hu-HU" dirty="0" smtClean="0"/>
              <a:t>Epidemiológiai főosztályvezető</a:t>
            </a:r>
            <a:br>
              <a:rPr lang="hu-HU" dirty="0" smtClean="0"/>
            </a:br>
            <a:r>
              <a:rPr lang="hu-HU" dirty="0" smtClean="0"/>
              <a:t>Országos </a:t>
            </a:r>
            <a:r>
              <a:rPr lang="hu-HU" dirty="0" err="1" smtClean="0"/>
              <a:t>Tisztifőorvosi</a:t>
            </a:r>
            <a:r>
              <a:rPr lang="hu-HU" dirty="0" smtClean="0"/>
              <a:t> Hivatal</a:t>
            </a:r>
          </a:p>
          <a:p>
            <a:pPr marL="0" indent="0">
              <a:buNone/>
            </a:pPr>
            <a:r>
              <a:rPr lang="hu-HU" dirty="0"/>
              <a:t>1097 Budapest, Albert Flórián út 2-6</a:t>
            </a:r>
            <a:r>
              <a:rPr lang="hu-HU" dirty="0" smtClean="0"/>
              <a:t>.</a:t>
            </a:r>
          </a:p>
          <a:p>
            <a:pPr marL="0" indent="0">
              <a:buNone/>
            </a:pPr>
            <a:r>
              <a:rPr lang="hu-HU" dirty="0" smtClean="0"/>
              <a:t>Tel: +36/1/</a:t>
            </a:r>
            <a:r>
              <a:rPr lang="hu-HU" dirty="0"/>
              <a:t>476-1279 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Fax: +36/1/</a:t>
            </a:r>
            <a:r>
              <a:rPr lang="hu-HU" dirty="0"/>
              <a:t>215-5311 </a:t>
            </a:r>
            <a:endParaRPr lang="hu-HU" dirty="0" smtClean="0"/>
          </a:p>
          <a:p>
            <a:pPr marL="0" indent="0">
              <a:buNone/>
            </a:pPr>
            <a:r>
              <a:rPr lang="hu-HU" dirty="0" err="1" smtClean="0"/>
              <a:t>jarvany</a:t>
            </a:r>
            <a:r>
              <a:rPr lang="hu-HU" dirty="0" smtClean="0"/>
              <a:t>@</a:t>
            </a:r>
            <a:r>
              <a:rPr lang="hu-HU" dirty="0" err="1" smtClean="0"/>
              <a:t>oth.antsz.hu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46" y="2060574"/>
            <a:ext cx="5420287" cy="4065215"/>
          </a:xfrm>
        </p:spPr>
      </p:pic>
    </p:spTree>
    <p:extLst>
      <p:ext uri="{BB962C8B-B14F-4D97-AF65-F5344CB8AC3E}">
        <p14:creationId xmlns:p14="http://schemas.microsoft.com/office/powerpoint/2010/main" val="131227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853248"/>
          </a:xfrm>
        </p:spPr>
        <p:txBody>
          <a:bodyPr/>
          <a:lstStyle/>
          <a:p>
            <a:pPr algn="ctr"/>
            <a:r>
              <a:rPr lang="hu-HU" b="1" dirty="0" smtClean="0"/>
              <a:t>Konferencianap</a:t>
            </a:r>
            <a:br>
              <a:rPr lang="hu-HU" b="1" dirty="0" smtClean="0"/>
            </a:br>
            <a:r>
              <a:rPr lang="hu-HU" b="1" dirty="0" smtClean="0"/>
              <a:t>Fortuna </a:t>
            </a:r>
            <a:r>
              <a:rPr lang="hu-HU" b="1" dirty="0"/>
              <a:t>Szálloda és Étteremhajó</a:t>
            </a:r>
            <a:br>
              <a:rPr lang="hu-HU" b="1" dirty="0"/>
            </a:br>
            <a:r>
              <a:rPr lang="hu-HU" sz="2400" b="1" dirty="0"/>
              <a:t>2016.04.07.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46111" y="2055813"/>
            <a:ext cx="3788728" cy="4195763"/>
          </a:xfrm>
        </p:spPr>
        <p:txBody>
          <a:bodyPr/>
          <a:lstStyle/>
          <a:p>
            <a:pPr marL="0" indent="0" algn="ctr">
              <a:buNone/>
            </a:pPr>
            <a:r>
              <a:rPr lang="hu-HU" b="1" dirty="0"/>
              <a:t>Bognár </a:t>
            </a:r>
            <a:r>
              <a:rPr lang="hu-HU" b="1" dirty="0" smtClean="0"/>
              <a:t>Csaba</a:t>
            </a:r>
          </a:p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r>
              <a:rPr lang="hu-HU" dirty="0" smtClean="0"/>
              <a:t>Honvédkórház</a:t>
            </a:r>
          </a:p>
          <a:p>
            <a:pPr marL="0" indent="0">
              <a:buNone/>
            </a:pPr>
            <a:r>
              <a:rPr lang="hu-HU" dirty="0"/>
              <a:t>tudományos </a:t>
            </a:r>
            <a:r>
              <a:rPr lang="hu-HU" dirty="0" smtClean="0"/>
              <a:t>főmunkatárs</a:t>
            </a:r>
          </a:p>
          <a:p>
            <a:pPr marL="0" indent="0">
              <a:buNone/>
            </a:pPr>
            <a:r>
              <a:rPr lang="hu-HU" dirty="0" smtClean="0"/>
              <a:t>Tel: +36/20/437-0007</a:t>
            </a:r>
          </a:p>
          <a:p>
            <a:pPr marL="0" indent="0">
              <a:buNone/>
            </a:pPr>
            <a:r>
              <a:rPr lang="hu-HU" dirty="0" err="1"/>
              <a:t>bognar.csaba</a:t>
            </a:r>
            <a:r>
              <a:rPr lang="hu-HU" dirty="0"/>
              <a:t>@</a:t>
            </a:r>
            <a:r>
              <a:rPr lang="hu-HU" dirty="0" err="1"/>
              <a:t>hm.gov.hu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8633" y="2580879"/>
            <a:ext cx="4200525" cy="3150393"/>
          </a:xfrm>
        </p:spPr>
      </p:pic>
    </p:spTree>
    <p:extLst>
      <p:ext uri="{BB962C8B-B14F-4D97-AF65-F5344CB8AC3E}">
        <p14:creationId xmlns:p14="http://schemas.microsoft.com/office/powerpoint/2010/main" val="373122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400530"/>
          </a:xfrm>
        </p:spPr>
        <p:txBody>
          <a:bodyPr/>
          <a:lstStyle/>
          <a:p>
            <a:pPr algn="ctr"/>
            <a:r>
              <a:rPr lang="hu-HU" b="1" dirty="0" smtClean="0"/>
              <a:t>Konferencianap</a:t>
            </a:r>
            <a:br>
              <a:rPr lang="hu-HU" b="1" dirty="0" smtClean="0"/>
            </a:br>
            <a:r>
              <a:rPr lang="hu-HU" b="1" dirty="0" smtClean="0"/>
              <a:t>Fortuna </a:t>
            </a:r>
            <a:r>
              <a:rPr lang="hu-HU" b="1" dirty="0"/>
              <a:t>Szálloda és Étteremhajó</a:t>
            </a:r>
            <a:br>
              <a:rPr lang="hu-HU" b="1" dirty="0"/>
            </a:br>
            <a:r>
              <a:rPr lang="hu-HU" sz="2400" b="1" dirty="0"/>
              <a:t>2016.04.07.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46111" y="2060575"/>
            <a:ext cx="4396339" cy="4195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b="1" dirty="0" smtClean="0"/>
              <a:t>Dr. </a:t>
            </a:r>
            <a:r>
              <a:rPr lang="hu-HU" b="1" dirty="0" err="1" smtClean="0"/>
              <a:t>Zsonda</a:t>
            </a:r>
            <a:r>
              <a:rPr lang="hu-HU" b="1" dirty="0" smtClean="0"/>
              <a:t> László</a:t>
            </a:r>
          </a:p>
          <a:p>
            <a:pPr marL="0" indent="0" algn="ctr">
              <a:buNone/>
            </a:pPr>
            <a:endParaRPr lang="hu-HU" b="1" dirty="0" smtClean="0"/>
          </a:p>
          <a:p>
            <a:pPr marL="0" indent="0">
              <a:buNone/>
            </a:pPr>
            <a:r>
              <a:rPr lang="hu-HU" dirty="0"/>
              <a:t>belgyógyász ,</a:t>
            </a:r>
            <a:r>
              <a:rPr lang="hu-HU" dirty="0" err="1" smtClean="0"/>
              <a:t>pathológus</a:t>
            </a:r>
            <a:endParaRPr lang="hu-HU" dirty="0"/>
          </a:p>
          <a:p>
            <a:pPr marL="0" indent="0">
              <a:buNone/>
            </a:pPr>
            <a:r>
              <a:rPr lang="hu-HU" dirty="0" smtClean="0"/>
              <a:t>főorvos, sürgősségi </a:t>
            </a:r>
            <a:r>
              <a:rPr lang="hu-HU" dirty="0"/>
              <a:t> orvos</a:t>
            </a:r>
          </a:p>
          <a:p>
            <a:pPr marL="0" indent="0">
              <a:buNone/>
            </a:pPr>
            <a:r>
              <a:rPr lang="hu-HU" dirty="0"/>
              <a:t>a rendezvény  </a:t>
            </a:r>
            <a:r>
              <a:rPr lang="hu-HU" dirty="0" smtClean="0"/>
              <a:t>szervezője</a:t>
            </a:r>
            <a:endParaRPr lang="hu-HU" dirty="0"/>
          </a:p>
          <a:p>
            <a:pPr marL="0" indent="0">
              <a:buNone/>
            </a:pPr>
            <a:r>
              <a:rPr lang="hu-HU" dirty="0" err="1"/>
              <a:t>Hungaromed</a:t>
            </a:r>
            <a:r>
              <a:rPr lang="hu-HU" dirty="0"/>
              <a:t> </a:t>
            </a:r>
            <a:r>
              <a:rPr lang="hu-HU" dirty="0" err="1"/>
              <a:t>-Group</a:t>
            </a:r>
            <a:r>
              <a:rPr lang="hu-HU" dirty="0"/>
              <a:t> kft</a:t>
            </a:r>
          </a:p>
          <a:p>
            <a:pPr marL="0" indent="0">
              <a:buNone/>
            </a:pPr>
            <a:r>
              <a:rPr lang="hu-HU" dirty="0"/>
              <a:t>4401 </a:t>
            </a:r>
            <a:r>
              <a:rPr lang="hu-HU" dirty="0" err="1"/>
              <a:t>Nyiregyháza</a:t>
            </a:r>
            <a:r>
              <a:rPr lang="hu-HU" dirty="0"/>
              <a:t>  </a:t>
            </a:r>
            <a:r>
              <a:rPr lang="hu-HU" dirty="0" err="1"/>
              <a:t>pf</a:t>
            </a:r>
            <a:r>
              <a:rPr lang="hu-HU" dirty="0"/>
              <a:t>  442</a:t>
            </a:r>
          </a:p>
          <a:p>
            <a:pPr marL="0" indent="0">
              <a:buNone/>
            </a:pPr>
            <a:r>
              <a:rPr lang="hu-HU" dirty="0"/>
              <a:t>Hungary</a:t>
            </a:r>
          </a:p>
          <a:p>
            <a:pPr marL="0" indent="0">
              <a:buNone/>
            </a:pPr>
            <a:r>
              <a:rPr lang="hu-HU" dirty="0" smtClean="0"/>
              <a:t>email: </a:t>
            </a:r>
            <a:r>
              <a:rPr lang="hu-HU" dirty="0" err="1" smtClean="0"/>
              <a:t>dr.zsonda.laszlo</a:t>
            </a:r>
            <a:r>
              <a:rPr lang="hu-HU" dirty="0" smtClean="0"/>
              <a:t>@</a:t>
            </a:r>
            <a:r>
              <a:rPr lang="hu-HU" dirty="0" err="1" smtClean="0"/>
              <a:t>gmail.com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1513" y="2580879"/>
            <a:ext cx="4200525" cy="3150393"/>
          </a:xfrm>
        </p:spPr>
      </p:pic>
    </p:spTree>
    <p:extLst>
      <p:ext uri="{BB962C8B-B14F-4D97-AF65-F5344CB8AC3E}">
        <p14:creationId xmlns:p14="http://schemas.microsoft.com/office/powerpoint/2010/main" val="275962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09" y="0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i="0" dirty="0" smtClean="0">
                <a:effectLst/>
              </a:rPr>
              <a:t>Konferencianap</a:t>
            </a:r>
            <a:br>
              <a:rPr lang="hu-HU" b="1" i="0" dirty="0" smtClean="0">
                <a:effectLst/>
              </a:rPr>
            </a:br>
            <a:r>
              <a:rPr lang="hu-HU" b="1" i="0" dirty="0" smtClean="0">
                <a:effectLst/>
              </a:rPr>
              <a:t>Fortuna </a:t>
            </a:r>
            <a:r>
              <a:rPr lang="hu-HU" b="1" i="0" dirty="0" smtClean="0">
                <a:effectLst/>
              </a:rPr>
              <a:t>Szálloda és Étteremhajó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400" b="1" dirty="0" smtClean="0"/>
              <a:t>2016.04.07.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086" y="1705165"/>
            <a:ext cx="6436771" cy="4828731"/>
          </a:xfrm>
        </p:spPr>
      </p:pic>
    </p:spTree>
    <p:extLst>
      <p:ext uri="{BB962C8B-B14F-4D97-AF65-F5344CB8AC3E}">
        <p14:creationId xmlns:p14="http://schemas.microsoft.com/office/powerpoint/2010/main" val="1750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Országos </a:t>
            </a:r>
            <a:r>
              <a:rPr lang="hu-HU" b="1" dirty="0" err="1" smtClean="0"/>
              <a:t>Tisztifőorvosi</a:t>
            </a:r>
            <a:r>
              <a:rPr lang="hu-HU" b="1" dirty="0" smtClean="0"/>
              <a:t> </a:t>
            </a:r>
            <a:r>
              <a:rPr lang="hu-HU" b="1" dirty="0"/>
              <a:t>Hivatal</a:t>
            </a:r>
            <a:br>
              <a:rPr lang="hu-HU" b="1" dirty="0"/>
            </a:br>
            <a:r>
              <a:rPr lang="hu-HU" sz="2400" b="1" dirty="0"/>
              <a:t>2016.04.04.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12455" y="2060574"/>
            <a:ext cx="3349817" cy="4195763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A </a:t>
            </a:r>
            <a:r>
              <a:rPr lang="hu-HU" dirty="0" err="1" smtClean="0"/>
              <a:t>Nanobiosys</a:t>
            </a:r>
            <a:r>
              <a:rPr lang="hu-HU" dirty="0" smtClean="0"/>
              <a:t> Real Time PCR  készülék bemutatása egészségügyi dolgozóknak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72" y="2060574"/>
            <a:ext cx="6697786" cy="3764154"/>
          </a:xfrm>
        </p:spPr>
      </p:pic>
    </p:spTree>
    <p:extLst>
      <p:ext uri="{BB962C8B-B14F-4D97-AF65-F5344CB8AC3E}">
        <p14:creationId xmlns:p14="http://schemas.microsoft.com/office/powerpoint/2010/main" val="23129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400530"/>
          </a:xfrm>
        </p:spPr>
        <p:txBody>
          <a:bodyPr/>
          <a:lstStyle/>
          <a:p>
            <a:pPr algn="ctr"/>
            <a:r>
              <a:rPr lang="hu-HU" b="1" dirty="0" smtClean="0"/>
              <a:t>Konferencianap</a:t>
            </a:r>
            <a:br>
              <a:rPr lang="hu-HU" b="1" dirty="0" smtClean="0"/>
            </a:br>
            <a:r>
              <a:rPr lang="hu-HU" b="1" dirty="0" smtClean="0"/>
              <a:t>Fortuna </a:t>
            </a:r>
            <a:r>
              <a:rPr lang="hu-HU" b="1" dirty="0"/>
              <a:t>Szálloda és Étteremhajó</a:t>
            </a:r>
            <a:br>
              <a:rPr lang="hu-HU" b="1" dirty="0"/>
            </a:br>
            <a:r>
              <a:rPr lang="hu-HU" sz="2400" b="1" dirty="0"/>
              <a:t>2016.04.07.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46111" y="2055813"/>
            <a:ext cx="3752152" cy="4195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b="1" dirty="0"/>
              <a:t>Dr. </a:t>
            </a:r>
            <a:r>
              <a:rPr lang="hu-HU" b="1" dirty="0" err="1"/>
              <a:t>Karlik</a:t>
            </a:r>
            <a:r>
              <a:rPr lang="hu-HU" b="1" dirty="0"/>
              <a:t> </a:t>
            </a:r>
            <a:r>
              <a:rPr lang="hu-HU" b="1" dirty="0" smtClean="0"/>
              <a:t>András</a:t>
            </a:r>
          </a:p>
          <a:p>
            <a:pPr marL="0" indent="0" algn="ctr">
              <a:buNone/>
            </a:pPr>
            <a:endParaRPr lang="hu-HU" b="1" dirty="0"/>
          </a:p>
          <a:p>
            <a:pPr marL="0" indent="0">
              <a:buNone/>
            </a:pPr>
            <a:r>
              <a:rPr lang="hu-HU" dirty="0"/>
              <a:t>A </a:t>
            </a:r>
            <a:r>
              <a:rPr lang="hu-HU" dirty="0" err="1" smtClean="0"/>
              <a:t>gyógyszerautómata</a:t>
            </a:r>
            <a:r>
              <a:rPr lang="hu-HU" dirty="0" smtClean="0"/>
              <a:t> </a:t>
            </a:r>
            <a:r>
              <a:rPr lang="hu-HU" dirty="0"/>
              <a:t>feltalálója és tulajdonosa.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tel : 36 /20 /9225331</a:t>
            </a:r>
          </a:p>
          <a:p>
            <a:pPr marL="0" indent="0">
              <a:buNone/>
            </a:pPr>
            <a:r>
              <a:rPr lang="hu-HU" dirty="0"/>
              <a:t>VIII .ker. József u . 9</a:t>
            </a:r>
          </a:p>
          <a:p>
            <a:pPr marL="0" indent="0">
              <a:buNone/>
            </a:pPr>
            <a:r>
              <a:rPr lang="hu-HU" dirty="0" smtClean="0"/>
              <a:t>Budapest, Hungary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6297" y="2580879"/>
            <a:ext cx="4200525" cy="3150393"/>
          </a:xfrm>
        </p:spPr>
      </p:pic>
    </p:spTree>
    <p:extLst>
      <p:ext uri="{BB962C8B-B14F-4D97-AF65-F5344CB8AC3E}">
        <p14:creationId xmlns:p14="http://schemas.microsoft.com/office/powerpoint/2010/main" val="396568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7685" y="92110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i="0" dirty="0" smtClean="0">
                <a:effectLst/>
              </a:rPr>
              <a:t>Konferencianap</a:t>
            </a:r>
            <a:br>
              <a:rPr lang="hu-HU" b="1" i="0" dirty="0" smtClean="0">
                <a:effectLst/>
              </a:rPr>
            </a:br>
            <a:r>
              <a:rPr lang="hu-HU" b="1" i="0" dirty="0" smtClean="0">
                <a:effectLst/>
              </a:rPr>
              <a:t>Fortuna </a:t>
            </a:r>
            <a:r>
              <a:rPr lang="hu-HU" b="1" i="0" dirty="0" smtClean="0">
                <a:effectLst/>
              </a:rPr>
              <a:t>Szálloda és Étteremhajó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400" b="1" dirty="0" smtClean="0"/>
              <a:t>2016.04.07.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" r="21051"/>
          <a:stretch/>
        </p:blipFill>
        <p:spPr>
          <a:xfrm>
            <a:off x="4873752" y="2034350"/>
            <a:ext cx="5248656" cy="4195762"/>
          </a:xfrm>
        </p:spPr>
      </p:pic>
      <p:sp>
        <p:nvSpPr>
          <p:cNvPr id="3" name="Szövegdoboz 2"/>
          <p:cNvSpPr txBox="1"/>
          <p:nvPr/>
        </p:nvSpPr>
        <p:spPr>
          <a:xfrm>
            <a:off x="1133856" y="2034350"/>
            <a:ext cx="32461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Ms. AHREUM </a:t>
            </a:r>
            <a:r>
              <a:rPr lang="en-US" b="1" dirty="0" smtClean="0"/>
              <a:t>LEE</a:t>
            </a:r>
            <a:endParaRPr lang="hu-HU" b="1" dirty="0" smtClean="0"/>
          </a:p>
          <a:p>
            <a:pPr algn="ctr"/>
            <a:endParaRPr lang="hu-HU" b="1" dirty="0" smtClean="0"/>
          </a:p>
          <a:p>
            <a:r>
              <a:rPr lang="en-US" dirty="0" err="1" smtClean="0"/>
              <a:t>Nanobiosys</a:t>
            </a:r>
            <a:endParaRPr lang="en-US" dirty="0"/>
          </a:p>
          <a:p>
            <a:r>
              <a:rPr lang="en-US" dirty="0"/>
              <a:t>Application </a:t>
            </a:r>
            <a:r>
              <a:rPr lang="en-US" dirty="0" smtClean="0"/>
              <a:t>Specialist</a:t>
            </a:r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pPr algn="ctr"/>
            <a:r>
              <a:rPr lang="en-US" b="1" dirty="0" smtClean="0"/>
              <a:t>Mr</a:t>
            </a:r>
            <a:r>
              <a:rPr lang="en-US" b="1" dirty="0"/>
              <a:t>. CHIWOO </a:t>
            </a:r>
            <a:r>
              <a:rPr lang="en-US" b="1" dirty="0" smtClean="0"/>
              <a:t>AN</a:t>
            </a:r>
            <a:endParaRPr lang="hu-HU" b="1" dirty="0" smtClean="0"/>
          </a:p>
          <a:p>
            <a:pPr algn="ctr"/>
            <a:endParaRPr lang="en-US" b="1" dirty="0"/>
          </a:p>
          <a:p>
            <a:r>
              <a:rPr lang="en-US" dirty="0" err="1"/>
              <a:t>Nanobiosys</a:t>
            </a:r>
            <a:r>
              <a:rPr lang="en-US" dirty="0"/>
              <a:t> System Engineer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1036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8990" y="0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i="0" dirty="0" smtClean="0">
                <a:effectLst/>
              </a:rPr>
              <a:t>Konferencianap</a:t>
            </a:r>
            <a:br>
              <a:rPr lang="hu-HU" b="1" i="0" dirty="0" smtClean="0">
                <a:effectLst/>
              </a:rPr>
            </a:br>
            <a:r>
              <a:rPr lang="hu-HU" b="1" i="0" dirty="0" smtClean="0">
                <a:effectLst/>
              </a:rPr>
              <a:t>Fortuna </a:t>
            </a:r>
            <a:r>
              <a:rPr lang="hu-HU" b="1" i="0" dirty="0" smtClean="0">
                <a:effectLst/>
              </a:rPr>
              <a:t>Szálloda és Étteremhajó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400" b="1" dirty="0" smtClean="0"/>
              <a:t>2016.04.07.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990" y="2052638"/>
            <a:ext cx="7457796" cy="4195762"/>
          </a:xfrm>
        </p:spPr>
      </p:pic>
    </p:spTree>
    <p:extLst>
      <p:ext uri="{BB962C8B-B14F-4D97-AF65-F5344CB8AC3E}">
        <p14:creationId xmlns:p14="http://schemas.microsoft.com/office/powerpoint/2010/main" val="3898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sz="4000" b="1" dirty="0" err="1"/>
              <a:t>Rovt</a:t>
            </a:r>
            <a:r>
              <a:rPr lang="hu-HU" sz="4000" b="1" dirty="0"/>
              <a:t> S.A.R.A Nemzetközi Oktatási és Tanácsadó Központ</a:t>
            </a:r>
            <a:r>
              <a:rPr lang="hu-HU" sz="4400" b="1" dirty="0"/>
              <a:t/>
            </a:r>
            <a:br>
              <a:rPr lang="hu-HU" sz="4400" b="1" dirty="0"/>
            </a:br>
            <a:r>
              <a:rPr lang="hu-HU" sz="3200" b="1" dirty="0"/>
              <a:t>2016.04.08.</a:t>
            </a:r>
            <a:endParaRPr lang="hu-HU" sz="28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542" y="2052638"/>
            <a:ext cx="7462691" cy="4195762"/>
          </a:xfrm>
        </p:spPr>
      </p:pic>
    </p:spTree>
    <p:extLst>
      <p:ext uri="{BB962C8B-B14F-4D97-AF65-F5344CB8AC3E}">
        <p14:creationId xmlns:p14="http://schemas.microsoft.com/office/powerpoint/2010/main" val="137017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14:window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sz="4000" b="1" dirty="0" err="1"/>
              <a:t>Rovt</a:t>
            </a:r>
            <a:r>
              <a:rPr lang="hu-HU" sz="4000" b="1" dirty="0"/>
              <a:t> S.A.R.A Nemzetközi Oktatási és Tanácsadó Központ</a:t>
            </a:r>
            <a:r>
              <a:rPr lang="hu-HU" sz="4400" b="1" dirty="0"/>
              <a:t/>
            </a:r>
            <a:br>
              <a:rPr lang="hu-HU" sz="4400" b="1" dirty="0"/>
            </a:br>
            <a:r>
              <a:rPr lang="hu-HU" sz="3200" b="1" dirty="0"/>
              <a:t>2016.04.08.</a:t>
            </a:r>
            <a:endParaRPr lang="hu-HU" sz="2800" b="1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542" y="2052638"/>
            <a:ext cx="7462691" cy="4195762"/>
          </a:xfrm>
        </p:spPr>
      </p:pic>
    </p:spTree>
    <p:extLst>
      <p:ext uri="{BB962C8B-B14F-4D97-AF65-F5344CB8AC3E}">
        <p14:creationId xmlns:p14="http://schemas.microsoft.com/office/powerpoint/2010/main" val="162338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sz="4000" b="1" dirty="0" err="1"/>
              <a:t>Rovt</a:t>
            </a:r>
            <a:r>
              <a:rPr lang="hu-HU" sz="4000" b="1" dirty="0"/>
              <a:t> S.A.R.A Nemzetközi Oktatási és Tanácsadó Központ</a:t>
            </a:r>
            <a:r>
              <a:rPr lang="hu-HU" sz="4400" b="1" dirty="0"/>
              <a:t/>
            </a:r>
            <a:br>
              <a:rPr lang="hu-HU" sz="4400" b="1" dirty="0"/>
            </a:br>
            <a:r>
              <a:rPr lang="hu-HU" sz="3200" b="1" dirty="0"/>
              <a:t>2016.04.08.</a:t>
            </a:r>
            <a:endParaRPr lang="hu-HU" sz="28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91" y="2052638"/>
            <a:ext cx="4060994" cy="4195762"/>
          </a:xfrm>
        </p:spPr>
      </p:pic>
    </p:spTree>
    <p:extLst>
      <p:ext uri="{BB962C8B-B14F-4D97-AF65-F5344CB8AC3E}">
        <p14:creationId xmlns:p14="http://schemas.microsoft.com/office/powerpoint/2010/main" val="142300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sz="4000" b="1" dirty="0" err="1"/>
              <a:t>Rovt</a:t>
            </a:r>
            <a:r>
              <a:rPr lang="hu-HU" sz="4000" b="1" dirty="0"/>
              <a:t> S.A.R.A Nemzetközi Oktatási és Tanácsadó Központ</a:t>
            </a:r>
            <a:r>
              <a:rPr lang="hu-HU" sz="4400" b="1" dirty="0"/>
              <a:t/>
            </a:r>
            <a:br>
              <a:rPr lang="hu-HU" sz="4400" b="1" dirty="0"/>
            </a:br>
            <a:r>
              <a:rPr lang="hu-HU" sz="3200" b="1" dirty="0"/>
              <a:t>2016.04.08.</a:t>
            </a:r>
            <a:endParaRPr lang="hu-HU" sz="28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61" y="2052638"/>
            <a:ext cx="6624254" cy="4195762"/>
          </a:xfrm>
        </p:spPr>
      </p:pic>
    </p:spTree>
    <p:extLst>
      <p:ext uri="{BB962C8B-B14F-4D97-AF65-F5344CB8AC3E}">
        <p14:creationId xmlns:p14="http://schemas.microsoft.com/office/powerpoint/2010/main" val="199832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sz="4000" b="1" dirty="0" err="1"/>
              <a:t>Rovt</a:t>
            </a:r>
            <a:r>
              <a:rPr lang="hu-HU" sz="4000" b="1" dirty="0"/>
              <a:t> S.A.R.A Nemzetközi Oktatási és Tanácsadó Központ</a:t>
            </a:r>
            <a:r>
              <a:rPr lang="hu-HU" sz="4400" b="1" dirty="0"/>
              <a:t/>
            </a:r>
            <a:br>
              <a:rPr lang="hu-HU" sz="4400" b="1" dirty="0"/>
            </a:br>
            <a:r>
              <a:rPr lang="hu-HU" sz="3200" b="1" dirty="0"/>
              <a:t>2016.04.08.</a:t>
            </a:r>
            <a:endParaRPr lang="hu-HU" sz="28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252" y="2052638"/>
            <a:ext cx="2849271" cy="4195762"/>
          </a:xfrm>
        </p:spPr>
      </p:pic>
    </p:spTree>
    <p:extLst>
      <p:ext uri="{BB962C8B-B14F-4D97-AF65-F5344CB8AC3E}">
        <p14:creationId xmlns:p14="http://schemas.microsoft.com/office/powerpoint/2010/main" val="36660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3600" b="1" dirty="0" err="1"/>
              <a:t>Rovt</a:t>
            </a:r>
            <a:r>
              <a:rPr lang="hu-HU" sz="3600" b="1" dirty="0"/>
              <a:t> S.A.R.A Nemzetközi Oktatási és Tanácsadó Központ</a:t>
            </a:r>
            <a:r>
              <a:rPr lang="hu-HU" sz="4000" b="1" dirty="0" smtClean="0"/>
              <a:t/>
            </a:r>
            <a:br>
              <a:rPr lang="hu-HU" sz="4000" b="1" dirty="0" smtClean="0"/>
            </a:br>
            <a:r>
              <a:rPr lang="hu-HU" sz="2900" b="1" dirty="0" smtClean="0"/>
              <a:t>2016.04.08.</a:t>
            </a:r>
            <a:endParaRPr lang="hu-HU" sz="29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98" y="2125790"/>
            <a:ext cx="6475980" cy="4195762"/>
          </a:xfrm>
        </p:spPr>
      </p:pic>
    </p:spTree>
    <p:extLst>
      <p:ext uri="{BB962C8B-B14F-4D97-AF65-F5344CB8AC3E}">
        <p14:creationId xmlns:p14="http://schemas.microsoft.com/office/powerpoint/2010/main" val="248283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sz="4000" b="1" dirty="0" err="1"/>
              <a:t>Rovt</a:t>
            </a:r>
            <a:r>
              <a:rPr lang="hu-HU" sz="4000" b="1" dirty="0"/>
              <a:t> S.A.R.A Nemzetközi Oktatási és Tanácsadó Központ</a:t>
            </a:r>
            <a:r>
              <a:rPr lang="hu-HU" sz="4400" b="1" dirty="0"/>
              <a:t/>
            </a:r>
            <a:br>
              <a:rPr lang="hu-HU" sz="4400" b="1" dirty="0"/>
            </a:br>
            <a:r>
              <a:rPr lang="hu-HU" sz="3200" b="1" dirty="0"/>
              <a:t>2016.04.08.</a:t>
            </a:r>
            <a:endParaRPr lang="hu-HU" sz="28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542" y="2052638"/>
            <a:ext cx="7462691" cy="4195762"/>
          </a:xfrm>
        </p:spPr>
      </p:pic>
    </p:spTree>
    <p:extLst>
      <p:ext uri="{BB962C8B-B14F-4D97-AF65-F5344CB8AC3E}">
        <p14:creationId xmlns:p14="http://schemas.microsoft.com/office/powerpoint/2010/main" val="26350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Országos </a:t>
            </a:r>
            <a:r>
              <a:rPr lang="hu-HU" b="1" dirty="0" err="1" smtClean="0"/>
              <a:t>Tisztifőorvosi</a:t>
            </a:r>
            <a:r>
              <a:rPr lang="hu-HU" b="1" dirty="0" smtClean="0"/>
              <a:t> </a:t>
            </a:r>
            <a:r>
              <a:rPr lang="hu-HU" b="1" dirty="0"/>
              <a:t>Hivatal</a:t>
            </a:r>
            <a:br>
              <a:rPr lang="hu-HU" b="1" dirty="0"/>
            </a:br>
            <a:r>
              <a:rPr lang="hu-HU" sz="2400" b="1" dirty="0"/>
              <a:t>2016.04.04.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12455" y="2060574"/>
            <a:ext cx="3349817" cy="4195763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A </a:t>
            </a:r>
            <a:r>
              <a:rPr lang="hu-HU" dirty="0" err="1" smtClean="0"/>
              <a:t>Nanobiosys</a:t>
            </a:r>
            <a:r>
              <a:rPr lang="hu-HU" dirty="0" smtClean="0"/>
              <a:t> Real Time PCR készülék </a:t>
            </a:r>
            <a:r>
              <a:rPr lang="hu-HU" dirty="0" smtClean="0"/>
              <a:t>működésének bemutatása e</a:t>
            </a:r>
            <a:r>
              <a:rPr lang="hu-HU" dirty="0" smtClean="0"/>
              <a:t>gészségügyi dolgozóknak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72" y="2060574"/>
            <a:ext cx="6647688" cy="3735999"/>
          </a:xfrm>
        </p:spPr>
      </p:pic>
    </p:spTree>
    <p:extLst>
      <p:ext uri="{BB962C8B-B14F-4D97-AF65-F5344CB8AC3E}">
        <p14:creationId xmlns:p14="http://schemas.microsoft.com/office/powerpoint/2010/main" val="266797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/>
              <a:t>Helyszínek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u="sng" dirty="0" smtClean="0"/>
              <a:t>2016.04.04.</a:t>
            </a:r>
            <a:r>
              <a:rPr lang="hu-HU" dirty="0" smtClean="0"/>
              <a:t> - </a:t>
            </a:r>
            <a:r>
              <a:rPr lang="hu-HU" b="1" dirty="0" smtClean="0"/>
              <a:t>Országos </a:t>
            </a:r>
            <a:r>
              <a:rPr lang="hu-HU" b="1" dirty="0" err="1" smtClean="0"/>
              <a:t>Tisztifőorvosi</a:t>
            </a:r>
            <a:r>
              <a:rPr lang="hu-HU" b="1" dirty="0" smtClean="0"/>
              <a:t> Hivatal</a:t>
            </a:r>
          </a:p>
          <a:p>
            <a:pPr marL="457200" lvl="1" indent="0">
              <a:buNone/>
            </a:pPr>
            <a:r>
              <a:rPr lang="hu-HU" dirty="0"/>
              <a:t>1097 Budapest, Albert Flórán út 2-6.</a:t>
            </a:r>
            <a:endParaRPr lang="hu-HU" dirty="0" smtClean="0"/>
          </a:p>
          <a:p>
            <a:pPr marL="0" indent="0">
              <a:buNone/>
            </a:pPr>
            <a:r>
              <a:rPr lang="hu-HU" u="sng" dirty="0"/>
              <a:t>2016.04.05-06</a:t>
            </a:r>
            <a:r>
              <a:rPr lang="hu-HU" u="sng" dirty="0" smtClean="0"/>
              <a:t>.</a:t>
            </a:r>
            <a:r>
              <a:rPr lang="hu-HU" dirty="0" smtClean="0"/>
              <a:t> - </a:t>
            </a:r>
            <a:r>
              <a:rPr lang="hu-HU" b="1" dirty="0" smtClean="0"/>
              <a:t>Szent </a:t>
            </a:r>
            <a:r>
              <a:rPr lang="hu-HU" b="1" dirty="0"/>
              <a:t>István - Szent László </a:t>
            </a:r>
            <a:r>
              <a:rPr lang="hu-HU" b="1" dirty="0" smtClean="0"/>
              <a:t>Kórház Mikrobiológiai Intézet</a:t>
            </a:r>
          </a:p>
          <a:p>
            <a:pPr marL="457200" lvl="1" indent="0">
              <a:buNone/>
            </a:pPr>
            <a:r>
              <a:rPr lang="hu-HU" dirty="0"/>
              <a:t>1097 Budapest, Albert Flórián út 5-7.</a:t>
            </a:r>
          </a:p>
          <a:p>
            <a:pPr marL="0" indent="0">
              <a:buNone/>
            </a:pPr>
            <a:r>
              <a:rPr lang="hu-HU" u="sng" dirty="0"/>
              <a:t>2016.04.06.</a:t>
            </a:r>
            <a:r>
              <a:rPr lang="hu-HU" dirty="0"/>
              <a:t> </a:t>
            </a:r>
            <a:r>
              <a:rPr lang="hu-HU" dirty="0" smtClean="0"/>
              <a:t>- </a:t>
            </a:r>
            <a:r>
              <a:rPr lang="hu-HU" b="1" dirty="0" smtClean="0"/>
              <a:t>Országos </a:t>
            </a:r>
            <a:r>
              <a:rPr lang="hu-HU" b="1" dirty="0"/>
              <a:t>Korányi Tbc és Pulmonológiai </a:t>
            </a:r>
            <a:r>
              <a:rPr lang="hu-HU" b="1" dirty="0" smtClean="0"/>
              <a:t>Intézet</a:t>
            </a:r>
          </a:p>
          <a:p>
            <a:pPr marL="457200" lvl="1" indent="0">
              <a:buNone/>
            </a:pPr>
            <a:r>
              <a:rPr lang="hu-HU" dirty="0"/>
              <a:t>1121 Budapest, </a:t>
            </a:r>
            <a:r>
              <a:rPr lang="hu-HU" dirty="0" smtClean="0"/>
              <a:t>Pihenő </a:t>
            </a:r>
            <a:r>
              <a:rPr lang="hu-HU" dirty="0"/>
              <a:t>út 1.</a:t>
            </a:r>
          </a:p>
          <a:p>
            <a:pPr marL="0" indent="0">
              <a:buNone/>
            </a:pPr>
            <a:r>
              <a:rPr lang="hu-HU" u="sng" dirty="0"/>
              <a:t>2016.04.07.</a:t>
            </a:r>
            <a:r>
              <a:rPr lang="hu-HU" dirty="0"/>
              <a:t> </a:t>
            </a:r>
            <a:r>
              <a:rPr lang="hu-HU" dirty="0" smtClean="0"/>
              <a:t>- </a:t>
            </a:r>
            <a:r>
              <a:rPr lang="hu-HU" b="1" dirty="0" smtClean="0"/>
              <a:t>Fortuna </a:t>
            </a:r>
            <a:r>
              <a:rPr lang="hu-HU" b="1" dirty="0"/>
              <a:t>Szálloda és </a:t>
            </a:r>
            <a:r>
              <a:rPr lang="hu-HU" b="1" dirty="0" smtClean="0"/>
              <a:t>Étteremhajó</a:t>
            </a:r>
          </a:p>
          <a:p>
            <a:pPr marL="457200" lvl="1" indent="0">
              <a:buNone/>
            </a:pPr>
            <a:r>
              <a:rPr lang="hu-HU" dirty="0"/>
              <a:t>1137 Budapest, Szent István park, alsó rakpart</a:t>
            </a:r>
          </a:p>
          <a:p>
            <a:pPr marL="0" indent="0">
              <a:buNone/>
            </a:pPr>
            <a:r>
              <a:rPr lang="hu-HU" u="sng" dirty="0" smtClean="0"/>
              <a:t>2016.04.08.</a:t>
            </a:r>
            <a:r>
              <a:rPr lang="hu-HU" dirty="0" smtClean="0"/>
              <a:t> - </a:t>
            </a:r>
            <a:r>
              <a:rPr lang="hu-HU" b="1" dirty="0" err="1" smtClean="0"/>
              <a:t>Rovt</a:t>
            </a:r>
            <a:r>
              <a:rPr lang="hu-HU" b="1" dirty="0" smtClean="0"/>
              <a:t> </a:t>
            </a:r>
            <a:r>
              <a:rPr lang="hu-HU" b="1" dirty="0"/>
              <a:t>S.A.R.A Nemzetközi Oktatási és Tanácsadó </a:t>
            </a:r>
            <a:r>
              <a:rPr lang="hu-HU" b="1" dirty="0" smtClean="0"/>
              <a:t>Központ</a:t>
            </a:r>
          </a:p>
          <a:p>
            <a:pPr marL="457200" lvl="1" indent="0">
              <a:buNone/>
            </a:pPr>
            <a:r>
              <a:rPr lang="hu-HU" dirty="0"/>
              <a:t>4450 </a:t>
            </a:r>
            <a:r>
              <a:rPr lang="hu-HU" dirty="0" smtClean="0"/>
              <a:t>Tiszalök, </a:t>
            </a:r>
            <a:r>
              <a:rPr lang="hu-HU" dirty="0"/>
              <a:t>Hősök tere 7/a</a:t>
            </a:r>
          </a:p>
        </p:txBody>
      </p:sp>
    </p:spTree>
    <p:extLst>
      <p:ext uri="{BB962C8B-B14F-4D97-AF65-F5344CB8AC3E}">
        <p14:creationId xmlns:p14="http://schemas.microsoft.com/office/powerpoint/2010/main" val="83455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54955" y="1756892"/>
            <a:ext cx="8825658" cy="3329581"/>
          </a:xfrm>
        </p:spPr>
        <p:txBody>
          <a:bodyPr/>
          <a:lstStyle/>
          <a:p>
            <a:r>
              <a:rPr lang="hu-HU" sz="5400" dirty="0" smtClean="0"/>
              <a:t>Köszönöm az előadók magas színvonalú előadásait, és a hallgatóság megtisztelő figyelmét!</a:t>
            </a:r>
            <a:endParaRPr lang="hu-HU" sz="54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54955" y="5356929"/>
            <a:ext cx="8825658" cy="861420"/>
          </a:xfrm>
        </p:spPr>
        <p:txBody>
          <a:bodyPr>
            <a:normAutofit/>
          </a:bodyPr>
          <a:lstStyle/>
          <a:p>
            <a:pPr algn="r"/>
            <a:r>
              <a:rPr lang="hu-HU" sz="2400" b="1" dirty="0" smtClean="0"/>
              <a:t>Dr. </a:t>
            </a:r>
            <a:r>
              <a:rPr lang="hu-HU" sz="2400" b="1" dirty="0" err="1" smtClean="0"/>
              <a:t>Zsonda</a:t>
            </a:r>
            <a:r>
              <a:rPr lang="hu-HU" sz="2400" b="1" dirty="0" smtClean="0"/>
              <a:t> László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114148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>Szent István - Szent László Kórház</a:t>
            </a:r>
            <a:br>
              <a:rPr lang="hu-HU" b="1" dirty="0" smtClean="0"/>
            </a:br>
            <a:r>
              <a:rPr lang="hu-HU" sz="3600" b="1" dirty="0" smtClean="0"/>
              <a:t>Mikrobiológiai Intézet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700" b="1" dirty="0" smtClean="0"/>
              <a:t>2016.04.05-06.</a:t>
            </a:r>
            <a:endParaRPr lang="hu-HU" b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2389910"/>
            <a:ext cx="8947150" cy="3521217"/>
          </a:xfrm>
        </p:spPr>
      </p:pic>
    </p:spTree>
    <p:extLst>
      <p:ext uri="{BB962C8B-B14F-4D97-AF65-F5344CB8AC3E}">
        <p14:creationId xmlns:p14="http://schemas.microsoft.com/office/powerpoint/2010/main" val="44351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>Szent István - Szent László Kórház</a:t>
            </a:r>
            <a:br>
              <a:rPr lang="hu-HU" b="1" dirty="0" smtClean="0"/>
            </a:br>
            <a:r>
              <a:rPr lang="hu-HU" sz="3600" b="1" dirty="0" smtClean="0"/>
              <a:t>Mikrobiológiai Intézet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700" b="1" dirty="0" smtClean="0"/>
              <a:t>2016.04.05-06.</a:t>
            </a:r>
            <a:endParaRPr lang="hu-HU" b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04" y="2052638"/>
            <a:ext cx="7465768" cy="4195762"/>
          </a:xfrm>
        </p:spPr>
      </p:pic>
    </p:spTree>
    <p:extLst>
      <p:ext uri="{BB962C8B-B14F-4D97-AF65-F5344CB8AC3E}">
        <p14:creationId xmlns:p14="http://schemas.microsoft.com/office/powerpoint/2010/main" val="403770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5255" y="399252"/>
            <a:ext cx="9404723" cy="1400530"/>
          </a:xfrm>
        </p:spPr>
        <p:txBody>
          <a:bodyPr/>
          <a:lstStyle/>
          <a:p>
            <a:pPr algn="ctr"/>
            <a:r>
              <a:rPr lang="hu-HU" b="1" dirty="0"/>
              <a:t>Szent István - Szent László Kórház</a:t>
            </a:r>
            <a:br>
              <a:rPr lang="hu-HU" b="1" dirty="0"/>
            </a:br>
            <a:r>
              <a:rPr lang="hu-HU" sz="3600" b="1" dirty="0"/>
              <a:t>Mikrobiológiai Intézet</a:t>
            </a:r>
            <a:r>
              <a:rPr lang="hu-HU" b="1" dirty="0"/>
              <a:t/>
            </a:r>
            <a:br>
              <a:rPr lang="hu-HU" b="1" dirty="0"/>
            </a:br>
            <a:r>
              <a:rPr lang="hu-HU" sz="2700" b="1" dirty="0"/>
              <a:t>2016.04.05-06.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03313" y="2234310"/>
            <a:ext cx="3313240" cy="3553842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Magyar egészségügyi szakember önállóan végzi a méréseket a </a:t>
            </a:r>
            <a:r>
              <a:rPr lang="hu-HU" dirty="0" err="1" smtClean="0"/>
              <a:t>Nanobiosys</a:t>
            </a:r>
            <a:r>
              <a:rPr lang="hu-HU" dirty="0" smtClean="0"/>
              <a:t> </a:t>
            </a:r>
            <a:r>
              <a:rPr lang="hu-HU" dirty="0" err="1" smtClean="0"/>
              <a:t>Real-time</a:t>
            </a:r>
            <a:r>
              <a:rPr lang="hu-HU" dirty="0" smtClean="0"/>
              <a:t> </a:t>
            </a:r>
            <a:r>
              <a:rPr lang="hu-HU" dirty="0" err="1" smtClean="0"/>
              <a:t>PCR-el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552" y="2234309"/>
            <a:ext cx="6729983" cy="3782249"/>
          </a:xfrm>
        </p:spPr>
      </p:pic>
    </p:spTree>
    <p:extLst>
      <p:ext uri="{BB962C8B-B14F-4D97-AF65-F5344CB8AC3E}">
        <p14:creationId xmlns:p14="http://schemas.microsoft.com/office/powerpoint/2010/main" val="145638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>Szent István - Szent László Kórház</a:t>
            </a:r>
            <a:br>
              <a:rPr lang="hu-HU" b="1" dirty="0" smtClean="0"/>
            </a:br>
            <a:r>
              <a:rPr lang="hu-HU" sz="3600" b="1" dirty="0" smtClean="0"/>
              <a:t>Mikrobiológiai Intézet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700" b="1" dirty="0" smtClean="0"/>
              <a:t>2016.04.05-06.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542" y="2052638"/>
            <a:ext cx="7462691" cy="4195762"/>
          </a:xfrm>
        </p:spPr>
      </p:pic>
    </p:spTree>
    <p:extLst>
      <p:ext uri="{BB962C8B-B14F-4D97-AF65-F5344CB8AC3E}">
        <p14:creationId xmlns:p14="http://schemas.microsoft.com/office/powerpoint/2010/main" val="206718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>Szent István - Szent László Kórház</a:t>
            </a:r>
            <a:br>
              <a:rPr lang="hu-HU" b="1" dirty="0" smtClean="0"/>
            </a:br>
            <a:r>
              <a:rPr lang="hu-HU" sz="3600" b="1" dirty="0" smtClean="0"/>
              <a:t>Mikrobiológiai Intézet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700" b="1" dirty="0" smtClean="0"/>
              <a:t>2016.04.05-06.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542" y="2052638"/>
            <a:ext cx="7462691" cy="4195762"/>
          </a:xfrm>
        </p:spPr>
      </p:pic>
    </p:spTree>
    <p:extLst>
      <p:ext uri="{BB962C8B-B14F-4D97-AF65-F5344CB8AC3E}">
        <p14:creationId xmlns:p14="http://schemas.microsoft.com/office/powerpoint/2010/main" val="208466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Kék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TM04033923[[fn=Mélység]]</Template>
  <TotalTime>318</TotalTime>
  <Words>539</Words>
  <Application>Microsoft Office PowerPoint</Application>
  <PresentationFormat>Szélesvásznú</PresentationFormat>
  <Paragraphs>144</Paragraphs>
  <Slides>41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41</vt:i4>
      </vt:variant>
    </vt:vector>
  </HeadingPairs>
  <TitlesOfParts>
    <vt:vector size="45" baseType="lpstr">
      <vt:lpstr>Arial</vt:lpstr>
      <vt:lpstr>Century Gothic</vt:lpstr>
      <vt:lpstr>Wingdings 3</vt:lpstr>
      <vt:lpstr>Ion</vt:lpstr>
      <vt:lpstr>MONA-System</vt:lpstr>
      <vt:lpstr>Országos Tisztifőorvosi Hivatal 2016.04.04.</vt:lpstr>
      <vt:lpstr>Országos Tisztifőorvosi Hivatal 2016.04.04.</vt:lpstr>
      <vt:lpstr>Országos Tisztifőorvosi Hivatal 2016.04.04.</vt:lpstr>
      <vt:lpstr>Szent István - Szent László Kórház Mikrobiológiai Intézet 2016.04.05-06.</vt:lpstr>
      <vt:lpstr>Szent István - Szent László Kórház Mikrobiológiai Intézet 2016.04.05-06.</vt:lpstr>
      <vt:lpstr>Szent István - Szent László Kórház Mikrobiológiai Intézet 2016.04.05-06.</vt:lpstr>
      <vt:lpstr>Szent István - Szent László Kórház Mikrobiológiai Intézet 2016.04.05-06.</vt:lpstr>
      <vt:lpstr>Szent István - Szent László Kórház Mikrobiológiai Intézet 2016.04.05-06.</vt:lpstr>
      <vt:lpstr>Szent István - Szent László Kórház Mikrobiológiai Intézet 2016.04.05-06.</vt:lpstr>
      <vt:lpstr>Országos Korányi Tbc és Pulmonológiai Intézet 2016.04.06.</vt:lpstr>
      <vt:lpstr>Országos Korányi Tbc és Pulmonológiai Intézet 2016.04.06.</vt:lpstr>
      <vt:lpstr>Országos Korányi Tbc és Pulmonológiai Intézet 2016.04.06.</vt:lpstr>
      <vt:lpstr>Konferencianap Fortuna Szálloda és Étteremhajó 2016.04.07.</vt:lpstr>
      <vt:lpstr>Konferencianap Fortuna Szálloda és Étteremhajó 2016.04.07.</vt:lpstr>
      <vt:lpstr>Konferencianap Fortuna Szálloda és Étteremhajó 2016.04.07.</vt:lpstr>
      <vt:lpstr>Konferencianap Fortuna Szálloda és Étteremhajó 2016.04.07.</vt:lpstr>
      <vt:lpstr>Konferencianap Fortuna Szálloda és Étteremhajó 2016.04.07.</vt:lpstr>
      <vt:lpstr>Konferencianap Fortuna Szálloda és Étteremhajó 2016.04.07.</vt:lpstr>
      <vt:lpstr>Konferencianap Fortuna Szálloda és Étteremhajó 2016.04.07.</vt:lpstr>
      <vt:lpstr>Konferencianap Fortuna Szálloda és Étteremhajó 2016.04.07.</vt:lpstr>
      <vt:lpstr>Konferencianap Fortuna Szálloda és Étteremhajó 2016.04.07.</vt:lpstr>
      <vt:lpstr>Konferencianap Fortuna Szálloda és Étteremhajó 2016.04.07.</vt:lpstr>
      <vt:lpstr>Konferencianap Fortuna Szálloda és Étteremhajó 2016.04.07.</vt:lpstr>
      <vt:lpstr>Konferencianap Fortuna Szálloda és Étteremhajó 2016.04.07.</vt:lpstr>
      <vt:lpstr>Konferencianap Fortuna Szálloda és Étteremhajó 2016.04.07.</vt:lpstr>
      <vt:lpstr>Konferencianap Fortuna Szálloda és Étteremhajó 2016.04.07.</vt:lpstr>
      <vt:lpstr>Konferencianap Fortuna Szálloda és Étteremhajó 2016.04.07.</vt:lpstr>
      <vt:lpstr>Konferencianap Fortuna Szálloda és Étteremhajó 2016.04.07.</vt:lpstr>
      <vt:lpstr>Konferencianap Fortuna Szálloda és Étteremhajó 2016.04.07.</vt:lpstr>
      <vt:lpstr>Konferencianap Fortuna Szálloda és Étteremhajó 2016.04.07.</vt:lpstr>
      <vt:lpstr>Konferencianap Fortuna Szálloda és Étteremhajó 2016.04.07.</vt:lpstr>
      <vt:lpstr>Rovt S.A.R.A Nemzetközi Oktatási és Tanácsadó Központ 2016.04.08.</vt:lpstr>
      <vt:lpstr>Rovt S.A.R.A Nemzetközi Oktatási és Tanácsadó Központ 2016.04.08.</vt:lpstr>
      <vt:lpstr>Rovt S.A.R.A Nemzetközi Oktatási és Tanácsadó Központ 2016.04.08.</vt:lpstr>
      <vt:lpstr>Rovt S.A.R.A Nemzetközi Oktatási és Tanácsadó Központ 2016.04.08.</vt:lpstr>
      <vt:lpstr>Rovt S.A.R.A Nemzetközi Oktatási és Tanácsadó Központ 2016.04.08.</vt:lpstr>
      <vt:lpstr>Rovt S.A.R.A Nemzetközi Oktatási és Tanácsadó Központ 2016.04.08.</vt:lpstr>
      <vt:lpstr>Rovt S.A.R.A Nemzetközi Oktatási és Tanácsadó Központ 2016.04.08.</vt:lpstr>
      <vt:lpstr>Helyszínek</vt:lpstr>
      <vt:lpstr>Köszönöm az előadók magas színvonalú előadásait, és a hallgatóság megtisztelő figyelmét!</vt:lpstr>
    </vt:vector>
  </TitlesOfParts>
  <Company>NYF-ISZK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MONA-System</dc:title>
  <dc:creator>Vincze Ádám</dc:creator>
  <cp:lastModifiedBy>Richter György</cp:lastModifiedBy>
  <cp:revision>30</cp:revision>
  <dcterms:created xsi:type="dcterms:W3CDTF">2016-04-08T18:40:23Z</dcterms:created>
  <dcterms:modified xsi:type="dcterms:W3CDTF">2016-04-11T06:27:52Z</dcterms:modified>
</cp:coreProperties>
</file>